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398" r:id="rId2"/>
    <p:sldId id="257" r:id="rId3"/>
    <p:sldId id="397" r:id="rId4"/>
    <p:sldId id="258" r:id="rId5"/>
    <p:sldId id="399" r:id="rId6"/>
    <p:sldId id="401" r:id="rId7"/>
    <p:sldId id="400" r:id="rId8"/>
    <p:sldId id="389" r:id="rId9"/>
    <p:sldId id="402" r:id="rId10"/>
    <p:sldId id="407" r:id="rId11"/>
    <p:sldId id="406" r:id="rId12"/>
    <p:sldId id="408" r:id="rId13"/>
    <p:sldId id="410" r:id="rId14"/>
    <p:sldId id="404" r:id="rId15"/>
    <p:sldId id="388" r:id="rId16"/>
    <p:sldId id="392" r:id="rId17"/>
    <p:sldId id="411" r:id="rId18"/>
    <p:sldId id="393" r:id="rId19"/>
    <p:sldId id="412" r:id="rId20"/>
    <p:sldId id="396" r:id="rId21"/>
    <p:sldId id="394" r:id="rId22"/>
    <p:sldId id="413" r:id="rId23"/>
    <p:sldId id="265" r:id="rId24"/>
    <p:sldId id="415" r:id="rId25"/>
    <p:sldId id="395" r:id="rId26"/>
    <p:sldId id="416" r:id="rId27"/>
    <p:sldId id="414" r:id="rId28"/>
    <p:sldId id="417" r:id="rId29"/>
    <p:sldId id="390" r:id="rId30"/>
    <p:sldId id="268" r:id="rId31"/>
    <p:sldId id="38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651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31"/>
    <p:restoredTop sz="82177"/>
  </p:normalViewPr>
  <p:slideViewPr>
    <p:cSldViewPr snapToGrid="0" snapToObjects="1">
      <p:cViewPr varScale="1">
        <p:scale>
          <a:sx n="100" d="100"/>
          <a:sy n="100" d="100"/>
        </p:scale>
        <p:origin x="52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A584C-8D25-6346-8E4B-0FED3B32B37B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89083-4CCA-BA46-9F2A-33AC8B9D4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2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2C27F9EA-6BED-914B-B22F-5690ADFB0031}" type="slidenum">
              <a:rPr lang="en-GB" altLang="en-US">
                <a:solidFill>
                  <a:srgbClr val="000000"/>
                </a:solidFill>
              </a:rPr>
              <a:pPr/>
              <a:t>1</a:t>
            </a:fld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5123" name="Text Box 1"/>
          <p:cNvSpPr txBox="1">
            <a:spLocks noChangeArrowheads="1"/>
          </p:cNvSpPr>
          <p:nvPr/>
        </p:nvSpPr>
        <p:spPr bwMode="auto">
          <a:xfrm>
            <a:off x="1184275" y="696913"/>
            <a:ext cx="4646613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717" tIns="45359" rIns="90717" bIns="45359" anchor="ctr"/>
          <a:lstStyle>
            <a:lvl1pPr defTabSz="45243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243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243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243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243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31000"/>
              </a:lnSpc>
              <a:buClr>
                <a:srgbClr val="000000"/>
              </a:buClr>
            </a:pPr>
            <a:endParaRPr lang="en-US" altLang="en-US" sz="10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935038" y="4416425"/>
            <a:ext cx="5119687" cy="4162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726" tIns="45364" rIns="90726" bIns="45364" numCol="1" anchor="ctr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125" name="Text Box 3"/>
          <p:cNvSpPr txBox="1">
            <a:spLocks noChangeArrowheads="1"/>
          </p:cNvSpPr>
          <p:nvPr/>
        </p:nvSpPr>
        <p:spPr bwMode="auto">
          <a:xfrm>
            <a:off x="3975100" y="8832850"/>
            <a:ext cx="3036888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512" tIns="46077" rIns="92512" bIns="46077" anchor="b"/>
          <a:lstStyle>
            <a:lvl1pPr defTabSz="452438"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2438"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2438"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2438"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2438"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243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243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243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243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buClr>
                <a:srgbClr val="000000"/>
              </a:buClr>
            </a:pPr>
            <a:fld id="{49D7CE68-0B90-8F4B-868C-4B819324C888}" type="slidenum">
              <a:rPr lang="en-GB" altLang="en-US" sz="1200" baseline="-25000">
                <a:solidFill>
                  <a:srgbClr val="000000"/>
                </a:solidFill>
                <a:latin typeface="Times New Roman" charset="0"/>
              </a:rPr>
              <a:pPr algn="r" eaLnBrk="1" hangingPunct="1">
                <a:buClr>
                  <a:srgbClr val="000000"/>
                </a:buClr>
              </a:pPr>
              <a:t>1</a:t>
            </a:fld>
            <a:endParaRPr lang="en-GB" altLang="en-US" sz="1200" baseline="-250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283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we do</a:t>
            </a:r>
            <a:r>
              <a:rPr lang="en-US" baseline="0" dirty="0"/>
              <a:t> another step of processing to distinguish droplets that contain a single cell from those droplets that contain two or more cells. The latter are not useful, especially as one of our main goals is to identify cell-type specific </a:t>
            </a:r>
            <a:r>
              <a:rPr lang="en-US" baseline="0" dirty="0" err="1"/>
              <a:t>eQTLs</a:t>
            </a:r>
            <a:r>
              <a:rPr lang="en-US" baseline="0" dirty="0"/>
              <a:t> and these doublets do not represent a real cell type.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EBCDE-425B-5E49-8B30-D8140DD45CA6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346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8B1B5-C28F-F642-813D-B6EC371129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2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20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07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biological background</a:t>
            </a:r>
          </a:p>
          <a:p>
            <a:r>
              <a:rPr lang="en-US" dirty="0"/>
              <a:t>Mention </a:t>
            </a:r>
            <a:r>
              <a:rPr lang="en-US" dirty="0" err="1"/>
              <a:t>SinglkeCellExperimemnt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1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Filtering both ends.</a:t>
            </a:r>
            <a:br>
              <a:rPr lang="en-US" dirty="0"/>
            </a:br>
            <a:r>
              <a:rPr lang="en-US" b="1" dirty="0"/>
              <a:t>Lower</a:t>
            </a:r>
            <a:r>
              <a:rPr lang="en-US" dirty="0"/>
              <a:t>:  Failed libraries?</a:t>
            </a:r>
            <a:br>
              <a:rPr lang="en-US" dirty="0"/>
            </a:br>
            <a:r>
              <a:rPr lang="en-US" b="1" dirty="0"/>
              <a:t>Higher</a:t>
            </a:r>
            <a:r>
              <a:rPr lang="en-US" dirty="0"/>
              <a:t>: Doublets?</a:t>
            </a:r>
          </a:p>
          <a:p>
            <a:endParaRPr lang="en-US" dirty="0"/>
          </a:p>
          <a:p>
            <a:pPr marL="0" indent="0">
              <a:spcBef>
                <a:spcPts val="7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Outlier cells are not just measured by complexity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•Percent Reads Mapping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•Percent Mitochondrial Reads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•Presence of marker genes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•Intergenic/ </a:t>
            </a:r>
            <a:r>
              <a:rPr lang="en-US" dirty="0" err="1">
                <a:solidFill>
                  <a:srgbClr val="000000"/>
                </a:solidFill>
              </a:rPr>
              <a:t>exonic</a:t>
            </a:r>
            <a:r>
              <a:rPr lang="en-US" dirty="0">
                <a:solidFill>
                  <a:srgbClr val="000000"/>
                </a:solidFill>
              </a:rPr>
              <a:t> rate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•5' or 3' bias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•other metadata …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•Useful Tools</a:t>
            </a:r>
          </a:p>
          <a:p>
            <a:pPr>
              <a:spcBef>
                <a:spcPts val="600"/>
              </a:spcBef>
              <a:buClr>
                <a:srgbClr val="000000"/>
              </a:buClr>
              <a:buChar char="-"/>
            </a:pPr>
            <a:r>
              <a:rPr lang="en-US" dirty="0">
                <a:solidFill>
                  <a:srgbClr val="000000"/>
                </a:solidFill>
              </a:rPr>
              <a:t>Picard Tools and </a:t>
            </a:r>
            <a:r>
              <a:rPr lang="en-US" dirty="0" err="1">
                <a:solidFill>
                  <a:srgbClr val="000000"/>
                </a:solidFill>
              </a:rPr>
              <a:t>RNASeQC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8CD21D-46FA-204E-9DED-B89BC2F8B167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71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Cells got raptured and lost a lot of the mRNA, but the mitochondrial genes are protected (0.1, 10000)</a:t>
            </a:r>
          </a:p>
          <a:p>
            <a:r>
              <a:rPr lang="en-US" dirty="0"/>
              <a:t>Add black dot on the right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6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Malignant cells are more transcriptional active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09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Malignant cells are more transcriptional active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72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Malignant cells are more transcriptional active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51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Sqyuishy</a:t>
            </a:r>
            <a:r>
              <a:rPr lang="en-US" dirty="0"/>
              <a:t> wave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48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8B1B5-C28F-F642-813D-B6EC371129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FB259-BF08-7F4D-A90D-DEA83DBC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3946C-AD05-F24F-8791-DB18EF47F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8E032-0F38-9E4A-80F3-DA2CB073C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20790-C445-F647-951F-FEA9B127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CD865-A0CC-5741-975E-35308FEB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3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2CF3A-0222-184F-A3D7-D584DE06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00016-CE17-9F42-8270-67DFB6C0B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B5932-CB74-AA40-AD2B-2656F8F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AD1A2-169E-014F-AFED-E848A9C16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610E7-0BB7-5343-B872-B6D0FC96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5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E5D36-3885-DC45-8A6C-E1B1EE9C14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C169F-BDBA-1040-BB4A-1CC26EBA3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1890E-8E0D-BB46-8DB5-7F8F729B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ABA60-781B-A346-9B39-7CD117FE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8BE6A-10CA-DE41-9AD3-707D92E2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90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43398" y="6354250"/>
            <a:ext cx="367403" cy="3693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358942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-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9448800" cy="109728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800"/>
              </a:lnSpc>
              <a:defRPr>
                <a:solidFill>
                  <a:schemeClr val="bg1"/>
                </a:solidFill>
                <a:ea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775" y="1756789"/>
            <a:ext cx="10972800" cy="458189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ea typeface="Calibri"/>
              </a:defRPr>
            </a:lvl1pPr>
            <a:lvl2pPr>
              <a:defRPr>
                <a:ea typeface="Calibri"/>
              </a:defRPr>
            </a:lvl2pPr>
            <a:lvl3pPr>
              <a:defRPr>
                <a:ea typeface="Calibri"/>
              </a:defRPr>
            </a:lvl3pPr>
            <a:lvl4pPr>
              <a:defRPr>
                <a:ea typeface="Calibri"/>
              </a:defRPr>
            </a:lvl4pPr>
            <a:lvl5pPr>
              <a:defRPr>
                <a:ea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035760" y="6402711"/>
            <a:ext cx="2540000" cy="3276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  <a:cs typeface="Calibri" charset="0"/>
              </a:defRPr>
            </a:lvl1pPr>
          </a:lstStyle>
          <a:p>
            <a:pPr>
              <a:defRPr/>
            </a:pPr>
            <a:fld id="{49759BF3-07C0-CA49-99B3-BBC805932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08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368B-E7F9-3E47-8C1C-F0DAEC06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460DB-8641-1E4E-9169-F4A79A8B5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4DBFA-EE6B-8C4A-ACC8-D01C37B23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CFBF6-A61F-844B-93B1-7FF953277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6C43A-7D84-6E45-9A56-4D661682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8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54023-1CC8-514A-A767-7FD0898B9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4E976-882F-7940-B645-0449BB172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D08AF-5E66-E445-BDB4-766749A0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6544-C39C-3C4F-B6BE-EE733F09D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0FB74-4E1E-8041-A8B4-DC8C16F84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4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9BA5-B581-474C-AED0-25B39CFD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E0842-3053-E44D-9398-29C1ABD8A9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BF502-3556-A84E-95C9-345F66DE1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A2405-0755-4A4B-A842-E6736474C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4E533-7123-1449-BD7D-716FB49D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4CE36-F8D3-C14B-A2A6-4FE3E249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2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1570-9ED5-ED4B-AFFD-7B3F6938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38DB0-3268-9243-8434-32C61A684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41D8C-1FB8-304D-BECD-A328295B2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8411A-7916-9D49-A25D-7D0B263CC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FE0AB-5889-6948-B72A-613CE0B61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F2322D-4F0E-B04D-B917-C5E84E3D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6470F7-B980-1E46-B506-644E3AEE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E3090-CC4A-DF4C-92DF-374F2061F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02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31750-9D0A-734D-83AB-AA0E9284D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67006E-E022-C94A-B0D1-6B6FF070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718EA-4B19-3A49-AF0F-8AE4D8AE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ECA78-9AC2-8947-B33B-4BF3F85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7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6A938C-70B0-B54F-8A04-F89A5FC87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24478-2D5E-9341-8061-851265FA0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8B7FA-1395-5844-A739-6985F4C8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5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2E44-A19C-3F41-9D32-66420ED6C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74782-823B-5042-87A4-6D1CA8B00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3E1B6-7464-6941-9001-DD9409B5F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C4812-9DC3-A940-B49D-326A04E2A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3AF2D-4D0D-C947-8A84-B8051F8FC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34BF8-7AAF-EB42-963A-91FD116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9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AD63C-3126-4B45-BA79-A0CADEBA3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FF5664-85CD-E540-82E1-485D186C2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0B90C-8187-A246-82BF-6D3A83DF5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DA18-8988-9443-9D52-EB4E0266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8F817-A37C-6C4B-BFA3-F1ADEFBE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3EB5F-ACC9-9946-A8B4-15E3CCD1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02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256DB-0D99-054A-B297-6FD1F4BB9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00635-3DF1-F04C-9D3A-18344DE86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ABC78-2C89-2D41-A220-4E2AB6C89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DB57E-E242-DE49-9072-9A1FBE1B681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E5477-520A-B74D-A7C3-CA8BE8EEA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F2569-265B-B94F-8805-F66A11933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1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tiff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tiff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hyperlink" Target="https://bioconductor.org/packages/devel/bioc/vignettes/DropletUtils/inst/doc/DropletUtils.html#removing-the-effect-of-barcode-swapping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atijalab.org/seurat/essential_commands.html" TargetMode="External"/><Relationship Id="rId2" Type="http://schemas.openxmlformats.org/officeDocument/2006/relationships/hyperlink" Target="https://github.com/satijalab/seurat/wik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155700" y="1493035"/>
            <a:ext cx="9956800" cy="14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spcBef>
                <a:spcPct val="20000"/>
              </a:spcBef>
              <a:buFont typeface="Arial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defTabSz="457200">
              <a:spcBef>
                <a:spcPct val="20000"/>
              </a:spcBef>
              <a:buFont typeface="Arial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spcBef>
                <a:spcPct val="20000"/>
              </a:spcBef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spcBef>
                <a:spcPts val="800"/>
              </a:spcBef>
              <a:buClr>
                <a:srgbClr val="000000"/>
              </a:buClr>
              <a:buNone/>
            </a:pPr>
            <a:r>
              <a:rPr lang="de-DE" altLang="en-US" sz="2800" b="1" dirty="0">
                <a:latin typeface="Avenir" panose="02000503020000020003" pitchFamily="2" charset="0"/>
              </a:rPr>
              <a:t>Orr </a:t>
            </a:r>
            <a:r>
              <a:rPr lang="de-DE" altLang="en-US" sz="2800" b="1" dirty="0" err="1">
                <a:latin typeface="Avenir" panose="02000503020000020003" pitchFamily="2" charset="0"/>
              </a:rPr>
              <a:t>Ashenberg</a:t>
            </a:r>
            <a:r>
              <a:rPr lang="de-DE" altLang="en-US" sz="2800" b="1" dirty="0">
                <a:latin typeface="Avenir" panose="02000503020000020003" pitchFamily="2" charset="0"/>
              </a:rPr>
              <a:t>, Jacques Serizay, </a:t>
            </a:r>
            <a:r>
              <a:rPr lang="de-DE" altLang="en-US" sz="2800" b="1" dirty="0" err="1">
                <a:latin typeface="Avenir" panose="02000503020000020003" pitchFamily="2" charset="0"/>
              </a:rPr>
              <a:t>Fabrício</a:t>
            </a:r>
            <a:r>
              <a:rPr lang="de-DE" altLang="en-US" sz="2800" b="1" dirty="0">
                <a:latin typeface="Avenir" panose="02000503020000020003" pitchFamily="2" charset="0"/>
              </a:rPr>
              <a:t> Almeida-Silva</a:t>
            </a:r>
          </a:p>
          <a:p>
            <a:pPr algn="ctr">
              <a:spcBef>
                <a:spcPts val="800"/>
              </a:spcBef>
              <a:buClr>
                <a:srgbClr val="000000"/>
              </a:buClr>
              <a:buNone/>
            </a:pPr>
            <a:r>
              <a:rPr lang="de-DE" altLang="en-US" sz="2800" b="1" dirty="0">
                <a:latin typeface="Avenir" panose="02000503020000020003" pitchFamily="2" charset="0"/>
              </a:rPr>
              <a:t>November, 2024</a:t>
            </a:r>
          </a:p>
        </p:txBody>
      </p:sp>
      <p:sp>
        <p:nvSpPr>
          <p:cNvPr id="10" name="Cell Atlases as roadmaps to understand tumors">
            <a:extLst>
              <a:ext uri="{FF2B5EF4-FFF2-40B4-BE49-F238E27FC236}">
                <a16:creationId xmlns:a16="http://schemas.microsoft.com/office/drawing/2014/main" id="{AF32BA50-1E26-0748-A3FB-57BCA85C1A68}"/>
              </a:ext>
            </a:extLst>
          </p:cNvPr>
          <p:cNvSpPr txBox="1"/>
          <p:nvPr/>
        </p:nvSpPr>
        <p:spPr>
          <a:xfrm>
            <a:off x="0" y="130849"/>
            <a:ext cx="12192000" cy="1273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6" tIns="32146" rIns="32146" bIns="32146" anchor="ctr"/>
          <a:lstStyle>
            <a:lvl1pPr algn="ctr">
              <a:defRPr sz="7200">
                <a:solidFill>
                  <a:srgbClr val="011890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600" dirty="0"/>
              <a:t>Quality control for </a:t>
            </a:r>
            <a:r>
              <a:rPr lang="en-US" sz="3600" dirty="0" err="1"/>
              <a:t>scRNAseq</a:t>
            </a:r>
            <a:r>
              <a:rPr lang="en-US" sz="3600" dirty="0"/>
              <a:t> data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3724662"/>
            <a:ext cx="4272201" cy="27223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50" y="2933700"/>
            <a:ext cx="4572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3115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158B5C-321A-1C45-873D-5B3AB53C2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83126" y="1875354"/>
            <a:ext cx="808105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AB5D8C-4617-C446-B6FD-C88DD50E7388}"/>
              </a:ext>
            </a:extLst>
          </p:cNvPr>
          <p:cNvSpPr txBox="1"/>
          <p:nvPr/>
        </p:nvSpPr>
        <p:spPr>
          <a:xfrm>
            <a:off x="82069" y="1674539"/>
            <a:ext cx="3804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Low </a:t>
            </a:r>
            <a:r>
              <a:rPr lang="en-US" b="1" dirty="0" err="1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nUMI</a:t>
            </a:r>
            <a:r>
              <a:rPr lang="en-US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and high % mitochondrial</a:t>
            </a:r>
            <a:r>
              <a:rPr lang="en-US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- Cells captured but lost a lot of the mRNA, and the mitochondrial genes were protected and retained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3E0CB1-A7A5-A548-A9B0-64EF8E1849DC}"/>
              </a:ext>
            </a:extLst>
          </p:cNvPr>
          <p:cNvSpPr/>
          <p:nvPr/>
        </p:nvSpPr>
        <p:spPr>
          <a:xfrm>
            <a:off x="4176584" y="2126866"/>
            <a:ext cx="914400" cy="914400"/>
          </a:xfrm>
          <a:prstGeom prst="ellipse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2D37FD-950C-B645-A48B-BA3034E4A1A1}"/>
              </a:ext>
            </a:extLst>
          </p:cNvPr>
          <p:cNvSpPr/>
          <p:nvPr/>
        </p:nvSpPr>
        <p:spPr>
          <a:xfrm>
            <a:off x="9439276" y="5253082"/>
            <a:ext cx="73152" cy="73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A1C4C0-C5F0-F74B-8820-27726DFDA92C}"/>
              </a:ext>
            </a:extLst>
          </p:cNvPr>
          <p:cNvSpPr/>
          <p:nvPr/>
        </p:nvSpPr>
        <p:spPr>
          <a:xfrm>
            <a:off x="9274011" y="4662849"/>
            <a:ext cx="914400" cy="914400"/>
          </a:xfrm>
          <a:prstGeom prst="ellipse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3FD640-13D5-2644-A325-E327D32101AB}"/>
              </a:ext>
            </a:extLst>
          </p:cNvPr>
          <p:cNvSpPr/>
          <p:nvPr/>
        </p:nvSpPr>
        <p:spPr>
          <a:xfrm>
            <a:off x="9839337" y="4910171"/>
            <a:ext cx="73152" cy="73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5F1F9-90B4-3449-9A63-5C4B66C4D894}"/>
              </a:ext>
            </a:extLst>
          </p:cNvPr>
          <p:cNvSpPr txBox="1"/>
          <p:nvPr/>
        </p:nvSpPr>
        <p:spPr>
          <a:xfrm>
            <a:off x="82069" y="4983323"/>
            <a:ext cx="380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High </a:t>
            </a:r>
            <a:r>
              <a:rPr lang="en-US" b="1" dirty="0" err="1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nUMI</a:t>
            </a:r>
            <a:r>
              <a:rPr lang="en-US" b="1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 &amp; high </a:t>
            </a:r>
            <a:r>
              <a:rPr lang="en-US" b="1" dirty="0" err="1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nGene</a:t>
            </a:r>
            <a:r>
              <a:rPr lang="en-US" b="1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– doublets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7A528-1D2C-EB4E-BDBE-8D886A3CF903}"/>
              </a:ext>
            </a:extLst>
          </p:cNvPr>
          <p:cNvSpPr txBox="1"/>
          <p:nvPr/>
        </p:nvSpPr>
        <p:spPr>
          <a:xfrm>
            <a:off x="82069" y="3727857"/>
            <a:ext cx="380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High </a:t>
            </a:r>
            <a:r>
              <a:rPr lang="en-US" b="1" dirty="0" err="1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nUMI</a:t>
            </a:r>
            <a:r>
              <a:rPr lang="en-US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&amp; low </a:t>
            </a:r>
            <a:r>
              <a:rPr lang="en-US" b="1" dirty="0" err="1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nGene</a:t>
            </a:r>
            <a:r>
              <a:rPr lang="en-US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ratio </a:t>
            </a:r>
            <a:r>
              <a:rPr lang="en-US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– low quality library or capture rate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E52498-D51D-F349-8A92-407B139DDDFF}"/>
              </a:ext>
            </a:extLst>
          </p:cNvPr>
          <p:cNvSpPr/>
          <p:nvPr/>
        </p:nvSpPr>
        <p:spPr>
          <a:xfrm>
            <a:off x="7109254" y="4716447"/>
            <a:ext cx="914400" cy="914400"/>
          </a:xfrm>
          <a:prstGeom prst="ellipse">
            <a:avLst/>
          </a:prstGeom>
          <a:noFill/>
          <a:ln w="3492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7F25FE-9C19-1947-8456-F25C250306A0}"/>
              </a:ext>
            </a:extLst>
          </p:cNvPr>
          <p:cNvSpPr/>
          <p:nvPr/>
        </p:nvSpPr>
        <p:spPr>
          <a:xfrm>
            <a:off x="11149782" y="2078100"/>
            <a:ext cx="914400" cy="914400"/>
          </a:xfrm>
          <a:prstGeom prst="ellipse">
            <a:avLst/>
          </a:prstGeom>
          <a:noFill/>
          <a:ln w="3492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8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Filtering with combinations of quality control filters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5298685" y="5848145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nUMI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9439276" y="5848145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nUMI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 rot="16200000">
            <a:off x="3166036" y="3866355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%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mito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 rot="16200000">
            <a:off x="7246116" y="3754976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nGene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34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11" grpId="0" animBg="1"/>
      <p:bldP spid="14" grpId="0"/>
      <p:bldP spid="15" grpId="0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5739-6A1B-BA49-BC34-C1C0121B9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171" y="1420891"/>
            <a:ext cx="923519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Different platforms set different expectations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e.g. Smart-Seq2 often yields more genes detected per cell than 10x Chromium.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Different cell types set different expectations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Immune cells normally have fewer genes detected per cell than non-immune cells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Malignant cells normally have more genes detected per cell than non-malignant cells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Appropriate quality control filters vary with platform and </a:t>
            </a:r>
          </a:p>
          <a:p>
            <a:r>
              <a:rPr lang="en-US" sz="3200" dirty="0"/>
              <a:t>cell types</a:t>
            </a:r>
          </a:p>
        </p:txBody>
      </p:sp>
    </p:spTree>
    <p:extLst>
      <p:ext uri="{BB962C8B-B14F-4D97-AF65-F5344CB8AC3E}">
        <p14:creationId xmlns:p14="http://schemas.microsoft.com/office/powerpoint/2010/main" val="1789014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62" y="763200"/>
            <a:ext cx="8458200" cy="5956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D72D6C-A8B4-2946-B735-FC19C4A5F6E1}"/>
              </a:ext>
            </a:extLst>
          </p:cNvPr>
          <p:cNvSpPr/>
          <p:nvPr/>
        </p:nvSpPr>
        <p:spPr>
          <a:xfrm>
            <a:off x="7871381" y="6581001"/>
            <a:ext cx="43206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200" dirty="0" err="1">
                <a:latin typeface="Avenir" panose="02000503020000020003" pitchFamily="2" charset="0"/>
              </a:rPr>
              <a:t>Ilicic</a:t>
            </a:r>
            <a:r>
              <a:rPr lang="fr-FR" sz="1200" dirty="0">
                <a:latin typeface="Avenir" panose="02000503020000020003" pitchFamily="2" charset="0"/>
              </a:rPr>
              <a:t> </a:t>
            </a:r>
            <a:r>
              <a:rPr lang="fr-FR" sz="1200" dirty="0" err="1">
                <a:latin typeface="Avenir" panose="02000503020000020003" pitchFamily="2" charset="0"/>
              </a:rPr>
              <a:t>T</a:t>
            </a:r>
            <a:r>
              <a:rPr lang="fr-FR" sz="1200" dirty="0">
                <a:latin typeface="Avenir" panose="02000503020000020003" pitchFamily="2" charset="0"/>
              </a:rPr>
              <a:t>. et al. (2016) </a:t>
            </a:r>
            <a:r>
              <a:rPr lang="fr-FR" sz="1200" i="1" dirty="0" err="1">
                <a:latin typeface="Avenir" panose="02000503020000020003" pitchFamily="2" charset="0"/>
              </a:rPr>
              <a:t>Genome</a:t>
            </a:r>
            <a:r>
              <a:rPr lang="fr-FR" sz="1200" i="1" dirty="0">
                <a:latin typeface="Avenir" panose="02000503020000020003" pitchFamily="2" charset="0"/>
              </a:rPr>
              <a:t> </a:t>
            </a:r>
            <a:r>
              <a:rPr lang="fr-FR" sz="1200" i="1" dirty="0" err="1">
                <a:latin typeface="Avenir" panose="02000503020000020003" pitchFamily="2" charset="0"/>
              </a:rPr>
              <a:t>Biology</a:t>
            </a:r>
            <a:r>
              <a:rPr lang="fr-FR" sz="1200" i="1" dirty="0">
                <a:latin typeface="Avenir" panose="02000503020000020003" pitchFamily="2" charset="0"/>
              </a:rPr>
              <a:t> </a:t>
            </a:r>
            <a:r>
              <a:rPr lang="pl-PL" sz="1200" dirty="0">
                <a:latin typeface="Avenir" panose="02000503020000020003" pitchFamily="2" charset="0"/>
              </a:rPr>
              <a:t>17: 29</a:t>
            </a:r>
            <a:r>
              <a:rPr lang="fr-FR" sz="1200" dirty="0">
                <a:latin typeface="Avenir" panose="02000503020000020003" pitchFamily="2" charset="0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8854190" y="2636412"/>
            <a:ext cx="33796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“The </a:t>
            </a:r>
            <a:r>
              <a:rPr lang="en-US" dirty="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pipeline takes advantage of a highly-curated set of generic features that are incorporated into a machine learning algorithm to identify low quality </a:t>
            </a:r>
            <a:r>
              <a:rPr lang="en-US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cells.”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A classifier </a:t>
            </a:r>
            <a:r>
              <a:rPr lang="en-US" sz="3200"/>
              <a:t>for low-quality cells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647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72D6C-A8B4-2946-B735-FC19C4A5F6E1}"/>
              </a:ext>
            </a:extLst>
          </p:cNvPr>
          <p:cNvSpPr/>
          <p:nvPr/>
        </p:nvSpPr>
        <p:spPr>
          <a:xfrm>
            <a:off x="7871381" y="6581001"/>
            <a:ext cx="43206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200" dirty="0" err="1">
                <a:latin typeface="Avenir" panose="02000503020000020003" pitchFamily="2" charset="0"/>
              </a:rPr>
              <a:t>Ilicic</a:t>
            </a:r>
            <a:r>
              <a:rPr lang="fr-FR" sz="1200" dirty="0">
                <a:latin typeface="Avenir" panose="02000503020000020003" pitchFamily="2" charset="0"/>
              </a:rPr>
              <a:t> </a:t>
            </a:r>
            <a:r>
              <a:rPr lang="fr-FR" sz="1200" dirty="0" err="1">
                <a:latin typeface="Avenir" panose="02000503020000020003" pitchFamily="2" charset="0"/>
              </a:rPr>
              <a:t>T</a:t>
            </a:r>
            <a:r>
              <a:rPr lang="fr-FR" sz="1200" dirty="0">
                <a:latin typeface="Avenir" panose="02000503020000020003" pitchFamily="2" charset="0"/>
              </a:rPr>
              <a:t>. et al. (2016) </a:t>
            </a:r>
            <a:r>
              <a:rPr lang="fr-FR" sz="1200" i="1" dirty="0" err="1">
                <a:latin typeface="Avenir" panose="02000503020000020003" pitchFamily="2" charset="0"/>
              </a:rPr>
              <a:t>Genome</a:t>
            </a:r>
            <a:r>
              <a:rPr lang="fr-FR" sz="1200" i="1" dirty="0">
                <a:latin typeface="Avenir" panose="02000503020000020003" pitchFamily="2" charset="0"/>
              </a:rPr>
              <a:t> </a:t>
            </a:r>
            <a:r>
              <a:rPr lang="fr-FR" sz="1200" i="1" dirty="0" err="1">
                <a:latin typeface="Avenir" panose="02000503020000020003" pitchFamily="2" charset="0"/>
              </a:rPr>
              <a:t>Biology</a:t>
            </a:r>
            <a:r>
              <a:rPr lang="fr-FR" sz="1200" i="1" dirty="0">
                <a:latin typeface="Avenir" panose="02000503020000020003" pitchFamily="2" charset="0"/>
              </a:rPr>
              <a:t> </a:t>
            </a:r>
            <a:r>
              <a:rPr lang="pl-PL" sz="1200" dirty="0">
                <a:latin typeface="Avenir" panose="02000503020000020003" pitchFamily="2" charset="0"/>
              </a:rPr>
              <a:t>17: 29</a:t>
            </a:r>
            <a:r>
              <a:rPr lang="fr-FR" sz="1200" dirty="0">
                <a:latin typeface="Avenir" panose="02000503020000020003" pitchFamily="2" charset="0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445" y="1320681"/>
            <a:ext cx="41519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SVM feature weights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22" y="1843901"/>
            <a:ext cx="4152900" cy="4737100"/>
          </a:xfrm>
          <a:prstGeom prst="rect">
            <a:avLst/>
          </a:prstGeom>
        </p:spPr>
      </p:pic>
      <p:sp>
        <p:nvSpPr>
          <p:cNvPr id="7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A classifier </a:t>
            </a:r>
            <a:r>
              <a:rPr lang="en-US" sz="3200"/>
              <a:t>for low-quality cells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6096000" y="3735397"/>
            <a:ext cx="31054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What are caveats to this approach?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6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2D10C-C281-3143-97EB-B5D2DBE96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043"/>
            <a:ext cx="8305800" cy="5590354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Doublets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number of genes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number of UMIs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percentage of mitochondrial gene expression 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Ambient RNA and empty droplets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number of genes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number of UMIs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percentage of mitochondrial gene expression 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Barcode swapping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F3D27E6B-2E25-7C42-B776-07867977D6EF}"/>
              </a:ext>
            </a:extLst>
          </p:cNvPr>
          <p:cNvSpPr/>
          <p:nvPr/>
        </p:nvSpPr>
        <p:spPr>
          <a:xfrm>
            <a:off x="4216730" y="4189305"/>
            <a:ext cx="310896" cy="26517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4A92D717-414A-9348-9A00-FE83D1C46B47}"/>
              </a:ext>
            </a:extLst>
          </p:cNvPr>
          <p:cNvSpPr/>
          <p:nvPr/>
        </p:nvSpPr>
        <p:spPr>
          <a:xfrm>
            <a:off x="4214751" y="4602962"/>
            <a:ext cx="310896" cy="26517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D7216967-D0BF-6041-855F-A4207ACEE21F}"/>
              </a:ext>
            </a:extLst>
          </p:cNvPr>
          <p:cNvSpPr/>
          <p:nvPr/>
        </p:nvSpPr>
        <p:spPr>
          <a:xfrm rot="10800000">
            <a:off x="8129108" y="4897285"/>
            <a:ext cx="310896" cy="2651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EE9D8845-1C50-154C-9B8A-B45670B73AF7}"/>
              </a:ext>
            </a:extLst>
          </p:cNvPr>
          <p:cNvSpPr/>
          <p:nvPr/>
        </p:nvSpPr>
        <p:spPr>
          <a:xfrm rot="10800000">
            <a:off x="4214750" y="2316218"/>
            <a:ext cx="310896" cy="2651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94DC9FA2-8E2F-BF48-A0DA-07BC4D342266}"/>
              </a:ext>
            </a:extLst>
          </p:cNvPr>
          <p:cNvSpPr/>
          <p:nvPr/>
        </p:nvSpPr>
        <p:spPr>
          <a:xfrm rot="10800000">
            <a:off x="4214751" y="1938728"/>
            <a:ext cx="310896" cy="2651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760750-C10C-DB47-AA6D-BC2EF8EF0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260" y="2334384"/>
            <a:ext cx="777748" cy="1015834"/>
          </a:xfrm>
          <a:prstGeom prst="rect">
            <a:avLst/>
          </a:prstGeom>
        </p:spPr>
      </p:pic>
      <p:sp>
        <p:nvSpPr>
          <p:cNvPr id="11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Other quality control filters for genes and cells</a:t>
            </a:r>
          </a:p>
        </p:txBody>
      </p:sp>
    </p:spTree>
    <p:extLst>
      <p:ext uri="{BB962C8B-B14F-4D97-AF65-F5344CB8AC3E}">
        <p14:creationId xmlns:p14="http://schemas.microsoft.com/office/powerpoint/2010/main" val="1006521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ecause of the setup, it is possible that two or more cells can enter the same droplet. Studies estimate doublet frequency through a “mixed-species” experiment"/>
          <p:cNvSpPr txBox="1"/>
          <p:nvPr/>
        </p:nvSpPr>
        <p:spPr>
          <a:xfrm>
            <a:off x="275079" y="1098549"/>
            <a:ext cx="11892034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 eaLnBrk="1" fontAlgn="auto">
              <a:spcBef>
                <a:spcPts val="0"/>
              </a:spcBef>
              <a:spcAft>
                <a:spcPts val="0"/>
              </a:spcAft>
            </a:pPr>
            <a:r>
              <a:rPr sz="2400" kern="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venir Roman"/>
              </a:rPr>
              <a:t>Because of the setup, it is possible that two or more cells can enter the same droplet. </a:t>
            </a:r>
            <a:endParaRPr lang="en-US" sz="2400" kern="0" dirty="0">
              <a:solidFill>
                <a:srgbClr val="000000"/>
              </a:solidFill>
              <a:latin typeface="Avenir Book" charset="0"/>
              <a:ea typeface="Avenir Book" charset="0"/>
              <a:cs typeface="Avenir Book" charset="0"/>
              <a:sym typeface="Avenir Roman"/>
            </a:endParaRPr>
          </a:p>
          <a:p>
            <a:pPr defTabSz="457200" eaLnBrk="1" fontAlgn="auto">
              <a:spcBef>
                <a:spcPts val="0"/>
              </a:spcBef>
              <a:spcAft>
                <a:spcPts val="0"/>
              </a:spcAft>
            </a:pPr>
            <a:r>
              <a:rPr sz="2400" kern="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venir Roman"/>
              </a:rPr>
              <a:t>Studies estimate doublet frequency through a “mixed-species” experiment</a:t>
            </a:r>
          </a:p>
        </p:txBody>
      </p:sp>
      <p:pic>
        <p:nvPicPr>
          <p:cNvPr id="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051" y="2002108"/>
            <a:ext cx="9430097" cy="424872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~14% doublets"/>
          <p:cNvSpPr txBox="1"/>
          <p:nvPr/>
        </p:nvSpPr>
        <p:spPr>
          <a:xfrm>
            <a:off x="3708173" y="3619985"/>
            <a:ext cx="174182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accent6">
                    <a:satOff val="-35873"/>
                    <a:lumOff val="-12431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defTabSz="457200" eaLnBrk="1" fontAlgn="auto">
              <a:spcBef>
                <a:spcPts val="0"/>
              </a:spcBef>
              <a:spcAft>
                <a:spcPts val="0"/>
              </a:spcAft>
            </a:pPr>
            <a:r>
              <a:rPr kern="0" dirty="0">
                <a:solidFill>
                  <a:srgbClr val="F79646">
                    <a:satOff val="-35873"/>
                    <a:lumOff val="-12431"/>
                  </a:srgbClr>
                </a:solidFill>
              </a:rPr>
              <a:t>~14% doublets</a:t>
            </a:r>
          </a:p>
        </p:txBody>
      </p:sp>
      <p:sp>
        <p:nvSpPr>
          <p:cNvPr id="5" name="&lt;2 % doublets"/>
          <p:cNvSpPr txBox="1"/>
          <p:nvPr/>
        </p:nvSpPr>
        <p:spPr>
          <a:xfrm>
            <a:off x="8009979" y="3617202"/>
            <a:ext cx="1674164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accent6">
                    <a:satOff val="-35873"/>
                    <a:lumOff val="-12431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defTabSz="457200" eaLnBrk="1" fontAlgn="auto">
              <a:spcBef>
                <a:spcPts val="0"/>
              </a:spcBef>
              <a:spcAft>
                <a:spcPts val="0"/>
              </a:spcAft>
            </a:pPr>
            <a:r>
              <a:rPr kern="0">
                <a:solidFill>
                  <a:srgbClr val="F79646">
                    <a:satOff val="-35873"/>
                    <a:lumOff val="-12431"/>
                  </a:srgbClr>
                </a:solidFill>
              </a:rPr>
              <a:t>&lt;2 % doublets</a:t>
            </a:r>
          </a:p>
        </p:txBody>
      </p:sp>
      <p:sp>
        <p:nvSpPr>
          <p:cNvPr id="6" name="The doublet frequency is +vely correlated with throughput"/>
          <p:cNvSpPr txBox="1"/>
          <p:nvPr/>
        </p:nvSpPr>
        <p:spPr>
          <a:xfrm>
            <a:off x="1795895" y="6323401"/>
            <a:ext cx="867641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 eaLnBrk="1" fontAlgn="auto">
              <a:spcBef>
                <a:spcPts val="0"/>
              </a:spcBef>
              <a:spcAft>
                <a:spcPts val="0"/>
              </a:spcAft>
            </a:pPr>
            <a:r>
              <a:rPr sz="2400" ker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venir Roman"/>
              </a:rPr>
              <a:t>The doublet frequency is </a:t>
            </a:r>
            <a:r>
              <a:rPr lang="en-US" sz="2400" ker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venir Roman"/>
              </a:rPr>
              <a:t>positively </a:t>
            </a:r>
            <a:r>
              <a:rPr sz="2400" ker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venir Roman"/>
              </a:rPr>
              <a:t>correlated with throughput</a:t>
            </a:r>
          </a:p>
        </p:txBody>
      </p:sp>
      <p:sp>
        <p:nvSpPr>
          <p:cNvPr id="8" name="Todays talk">
            <a:extLst>
              <a:ext uri="{FF2B5EF4-FFF2-40B4-BE49-F238E27FC236}">
                <a16:creationId xmlns:a16="http://schemas.microsoft.com/office/drawing/2014/main" id="{A20F1FB6-E62C-934E-9658-9A515B957D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Cell doublets can be misleading</a:t>
            </a:r>
          </a:p>
        </p:txBody>
      </p:sp>
      <p:sp>
        <p:nvSpPr>
          <p:cNvPr id="9" name="Google Shape;256;p31"/>
          <p:cNvSpPr txBox="1"/>
          <p:nvPr/>
        </p:nvSpPr>
        <p:spPr>
          <a:xfrm>
            <a:off x="9049495" y="6558554"/>
            <a:ext cx="3364049" cy="39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600" ker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rial"/>
              </a:rPr>
              <a:t>Slide courtesy of </a:t>
            </a:r>
            <a:r>
              <a:rPr lang="en-US" sz="1600" kern="0" dirty="0" err="1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rial"/>
              </a:rPr>
              <a:t>Karthik</a:t>
            </a:r>
            <a:r>
              <a:rPr lang="en-US" sz="1600" kern="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rial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rial"/>
              </a:rPr>
              <a:t>Shekhar</a:t>
            </a:r>
            <a:endParaRPr sz="1600" kern="0" dirty="0">
              <a:solidFill>
                <a:srgbClr val="000000"/>
              </a:solidFill>
              <a:latin typeface="Avenir Book" charset="0"/>
              <a:ea typeface="Avenir Book" charset="0"/>
              <a:cs typeface="Avenir Book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4009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393" y="2010692"/>
            <a:ext cx="1097280" cy="1097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393" y="3840839"/>
            <a:ext cx="1104900" cy="1092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24373" y="1162995"/>
            <a:ext cx="7027886" cy="483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Avenir Book" charset="0"/>
                <a:ea typeface="Avenir Book" charset="0"/>
                <a:cs typeface="Avenir Book" charset="0"/>
              </a:rPr>
              <a:t>Scrublet</a:t>
            </a:r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 (Single-Cell Remover of Doublets)</a:t>
            </a: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cell doublets with </a:t>
            </a:r>
            <a:r>
              <a:rPr lang="en-US" sz="3200" kern="0" dirty="0" err="1"/>
              <a:t>Scrublet</a:t>
            </a:r>
            <a:endParaRPr lang="en-US" sz="3200" kern="0" dirty="0"/>
          </a:p>
        </p:txBody>
      </p:sp>
      <p:sp>
        <p:nvSpPr>
          <p:cNvPr id="6" name="Rectangle 5"/>
          <p:cNvSpPr/>
          <p:nvPr/>
        </p:nvSpPr>
        <p:spPr>
          <a:xfrm>
            <a:off x="7315200" y="6550223"/>
            <a:ext cx="487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Wolock</a:t>
            </a:r>
            <a:r>
              <a:rPr lang="en-US" sz="1400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, Lopez, Klein. </a:t>
            </a:r>
            <a:r>
              <a:rPr lang="en-US" sz="1400" i="1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Cell Systems</a:t>
            </a:r>
            <a:r>
              <a:rPr lang="en-US" sz="1400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 8.4 (2019): 281-291.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58236"/>
          <a:stretch/>
        </p:blipFill>
        <p:spPr>
          <a:xfrm>
            <a:off x="4956131" y="1616787"/>
            <a:ext cx="3077817" cy="40766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00200" y="3161978"/>
            <a:ext cx="990600" cy="48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36182" y="3186762"/>
            <a:ext cx="4935963" cy="2589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8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39" y="1169149"/>
            <a:ext cx="5329316" cy="53293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15200" y="6550223"/>
            <a:ext cx="487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Wolock</a:t>
            </a:r>
            <a:r>
              <a:rPr lang="en-US" sz="1400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, Lopez, Klein. </a:t>
            </a:r>
            <a:r>
              <a:rPr lang="en-US" sz="1400" i="1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Cell Systems</a:t>
            </a:r>
            <a:r>
              <a:rPr lang="en-US" sz="1400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 8.4 (2019): 281-291.</a:t>
            </a:r>
          </a:p>
        </p:txBody>
      </p:sp>
      <p:sp>
        <p:nvSpPr>
          <p:cNvPr id="4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cell doublets with </a:t>
            </a:r>
            <a:r>
              <a:rPr lang="en-US" sz="3200" kern="0" dirty="0" err="1"/>
              <a:t>Scrublet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304177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24375" y="1145222"/>
            <a:ext cx="90391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Look for transcripts expressed in unexpected cell types and remove those genes from all subsequent analysis</a:t>
            </a:r>
          </a:p>
          <a:p>
            <a:pPr marL="457200" lvl="0" indent="-457200">
              <a:buFont typeface="Arial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e.g. hemoglobin expressed in a T cell</a:t>
            </a:r>
          </a:p>
        </p:txBody>
      </p:sp>
      <p:sp>
        <p:nvSpPr>
          <p:cNvPr id="21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</a:t>
            </a:r>
            <a:r>
              <a:rPr lang="en-US" sz="3200" kern="0"/>
              <a:t>empty drops </a:t>
            </a:r>
            <a:r>
              <a:rPr lang="en-US" sz="3200" kern="0" dirty="0"/>
              <a:t>containing ambient RNA </a:t>
            </a:r>
            <a:r>
              <a:rPr lang="mr-IN" sz="3200" kern="0" dirty="0"/>
              <a:t>–</a:t>
            </a:r>
            <a:r>
              <a:rPr lang="en-US" sz="3200" kern="0" dirty="0"/>
              <a:t> manual</a:t>
            </a:r>
          </a:p>
        </p:txBody>
      </p:sp>
    </p:spTree>
    <p:extLst>
      <p:ext uri="{BB962C8B-B14F-4D97-AF65-F5344CB8AC3E}">
        <p14:creationId xmlns:p14="http://schemas.microsoft.com/office/powerpoint/2010/main" val="1764372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941" b="6842"/>
          <a:stretch/>
        </p:blipFill>
        <p:spPr>
          <a:xfrm>
            <a:off x="3238500" y="2065504"/>
            <a:ext cx="2562225" cy="3788916"/>
          </a:xfrm>
          <a:prstGeom prst="rect">
            <a:avLst/>
          </a:prstGeom>
        </p:spPr>
      </p:pic>
      <p:sp>
        <p:nvSpPr>
          <p:cNvPr id="5" name="Google Shape;353;p40"/>
          <p:cNvSpPr txBox="1"/>
          <p:nvPr/>
        </p:nvSpPr>
        <p:spPr>
          <a:xfrm>
            <a:off x="3234568" y="1687680"/>
            <a:ext cx="3252786" cy="58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600" b="1" dirty="0">
                <a:latin typeface="Avenir Book" charset="0"/>
                <a:ea typeface="Avenir Book" charset="0"/>
                <a:cs typeface="Avenir Book" charset="0"/>
              </a:rPr>
              <a:t>Cells ranked by total </a:t>
            </a:r>
          </a:p>
          <a:p>
            <a:pPr algn="ctr"/>
            <a:r>
              <a:rPr lang="en-US" sz="1600" b="1" dirty="0">
                <a:latin typeface="Avenir Book" charset="0"/>
                <a:ea typeface="Avenir Book" charset="0"/>
                <a:cs typeface="Avenir Book" charset="0"/>
              </a:rPr>
              <a:t>unique molecular identifiers (UMI)</a:t>
            </a:r>
          </a:p>
        </p:txBody>
      </p:sp>
      <p:sp>
        <p:nvSpPr>
          <p:cNvPr id="6" name="Google Shape;353;p40"/>
          <p:cNvSpPr txBox="1"/>
          <p:nvPr/>
        </p:nvSpPr>
        <p:spPr>
          <a:xfrm>
            <a:off x="2724196" y="2448998"/>
            <a:ext cx="551622" cy="219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1297254" y="3731873"/>
            <a:ext cx="2677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191919"/>
                </a:solidFill>
                <a:latin typeface="Avenir Book" charset="0"/>
                <a:ea typeface="Avenir Book" charset="0"/>
                <a:cs typeface="Avenir Book" charset="0"/>
              </a:rPr>
              <a:t>Total UMI detected per cell</a:t>
            </a:r>
            <a:endParaRPr lang="en-US" sz="16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30" y="2334579"/>
            <a:ext cx="762000" cy="714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29" y="3440706"/>
            <a:ext cx="762000" cy="714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375238">
            <a:off x="6251037" y="3485608"/>
            <a:ext cx="205059" cy="4613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854" y="3447645"/>
            <a:ext cx="762000" cy="714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950" y="4565454"/>
            <a:ext cx="762000" cy="7143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375238">
            <a:off x="6015858" y="4610356"/>
            <a:ext cx="205059" cy="461383"/>
          </a:xfrm>
          <a:prstGeom prst="rect">
            <a:avLst/>
          </a:prstGeom>
        </p:spPr>
      </p:pic>
      <p:sp>
        <p:nvSpPr>
          <p:cNvPr id="14" name="Google Shape;353;p40"/>
          <p:cNvSpPr txBox="1"/>
          <p:nvPr/>
        </p:nvSpPr>
        <p:spPr>
          <a:xfrm>
            <a:off x="6266587" y="2429110"/>
            <a:ext cx="1994177" cy="61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500" b="1" dirty="0">
                <a:latin typeface="Avenir Book" charset="0"/>
                <a:ea typeface="Avenir Book" charset="0"/>
                <a:cs typeface="Avenir Book" charset="0"/>
              </a:rPr>
              <a:t>Cell encapsulated in droplet</a:t>
            </a:r>
          </a:p>
        </p:txBody>
      </p:sp>
      <p:sp>
        <p:nvSpPr>
          <p:cNvPr id="15" name="Google Shape;353;p40"/>
          <p:cNvSpPr txBox="1"/>
          <p:nvPr/>
        </p:nvSpPr>
        <p:spPr>
          <a:xfrm>
            <a:off x="6498951" y="4608289"/>
            <a:ext cx="2368825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500" b="1">
                <a:latin typeface="Avenir Book" charset="0"/>
                <a:ea typeface="Avenir Book" charset="0"/>
                <a:cs typeface="Avenir Book" charset="0"/>
              </a:rPr>
              <a:t>Ambient RNA encapsulated </a:t>
            </a:r>
            <a:r>
              <a:rPr lang="en-US" sz="1500" b="1" dirty="0">
                <a:latin typeface="Avenir Book" charset="0"/>
                <a:ea typeface="Avenir Book" charset="0"/>
                <a:cs typeface="Avenir Book" charset="0"/>
              </a:rPr>
              <a:t>in droplet</a:t>
            </a:r>
          </a:p>
        </p:txBody>
      </p:sp>
      <p:sp>
        <p:nvSpPr>
          <p:cNvPr id="16" name="Google Shape;353;p40"/>
          <p:cNvSpPr txBox="1"/>
          <p:nvPr/>
        </p:nvSpPr>
        <p:spPr>
          <a:xfrm>
            <a:off x="6905534" y="3630123"/>
            <a:ext cx="1228817" cy="33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500" b="1" dirty="0">
                <a:latin typeface="Avenir Book" charset="0"/>
                <a:ea typeface="Avenir Book" charset="0"/>
                <a:cs typeface="Avenir Book" charset="0"/>
              </a:rPr>
              <a:t>Mixture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15200" y="6586781"/>
            <a:ext cx="487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Lun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, A.T.L. et al. </a:t>
            </a:r>
            <a:r>
              <a:rPr lang="en-US" sz="1400" i="1" dirty="0">
                <a:latin typeface="Avenir Book" charset="0"/>
                <a:ea typeface="Avenir Book" charset="0"/>
                <a:cs typeface="Avenir Book" charset="0"/>
              </a:rPr>
              <a:t>Genome </a:t>
            </a:r>
            <a:r>
              <a:rPr lang="en-US" sz="1400" i="1" dirty="0" err="1">
                <a:latin typeface="Avenir Book" charset="0"/>
                <a:ea typeface="Avenir Book" charset="0"/>
                <a:cs typeface="Avenir Book" charset="0"/>
              </a:rPr>
              <a:t>Biol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(2019). 20, 63.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24375" y="1145222"/>
            <a:ext cx="8361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dirty="0" err="1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EmptyDrops</a:t>
            </a:r>
            <a:r>
              <a:rPr lang="en-US" sz="28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(distinguish cells from empty droplets)</a:t>
            </a:r>
          </a:p>
        </p:txBody>
      </p:sp>
      <p:sp>
        <p:nvSpPr>
          <p:cNvPr id="21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empty drops containing ambient RNA </a:t>
            </a:r>
            <a:r>
              <a:rPr lang="mr-IN" sz="3200" kern="0" dirty="0"/>
              <a:t>–</a:t>
            </a:r>
            <a:r>
              <a:rPr lang="en-US" sz="3200" kern="0" dirty="0"/>
              <a:t> automatic</a:t>
            </a:r>
          </a:p>
        </p:txBody>
      </p:sp>
    </p:spTree>
    <p:extLst>
      <p:ext uri="{BB962C8B-B14F-4D97-AF65-F5344CB8AC3E}">
        <p14:creationId xmlns:p14="http://schemas.microsoft.com/office/powerpoint/2010/main" val="170436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9D690-6207-2D49-8000-21288DC71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5940"/>
            <a:ext cx="8215859" cy="4351338"/>
          </a:xfrm>
        </p:spPr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Interacting with Seurat objects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Quality control, normalization, and feature selection starting from raw count or expression matrices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Next step will be dimensionality reduction, clustering, and visualization</a:t>
            </a: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Lecture topics</a:t>
            </a:r>
          </a:p>
        </p:txBody>
      </p:sp>
    </p:spTree>
    <p:extLst>
      <p:ext uri="{BB962C8B-B14F-4D97-AF65-F5344CB8AC3E}">
        <p14:creationId xmlns:p14="http://schemas.microsoft.com/office/powerpoint/2010/main" val="172045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barcode swapping in multiplexed samples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-64959" y="6311145"/>
            <a:ext cx="12321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Griffiths, J. A. et al. </a:t>
            </a:r>
            <a:r>
              <a:rPr lang="en-US" sz="1400" i="1" dirty="0">
                <a:latin typeface="Avenir Book" charset="0"/>
                <a:ea typeface="Avenir Book" charset="0"/>
                <a:cs typeface="Avenir Book" charset="0"/>
              </a:rPr>
              <a:t>Nature 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Communications (2018).9: 2667.</a:t>
            </a:r>
            <a:endParaRPr lang="en-US" sz="1400" dirty="0"/>
          </a:p>
          <a:p>
            <a:pPr algn="r"/>
            <a:r>
              <a:rPr lang="en-US" sz="1400" dirty="0">
                <a:latin typeface="Avenir Book" charset="0"/>
                <a:ea typeface="Avenir Book" charset="0"/>
                <a:cs typeface="Avenir Book" charset="0"/>
                <a:hlinkClick r:id="rId2"/>
              </a:rPr>
              <a:t>https://bioconductor.org/packages/devel/bioc/vignettes/DropletUtils/inst/doc/DropletUtils.html#removing-the-effect-of-barcode-swapping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5999" y="130558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“Barcode swapping is a phenomenon that occurs upon multiplexing samples on the Illumina 4000 sequencer. Molecules from one sample are incorrectly labelled with </a:t>
            </a:r>
            <a:r>
              <a:rPr lang="en-US" i="1" dirty="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sample</a:t>
            </a:r>
            <a:r>
              <a:rPr lang="en-US" dirty="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 barcodes from another sample, resulting in their </a:t>
            </a:r>
            <a:r>
              <a:rPr lang="en-US" dirty="0" err="1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misassignment</a:t>
            </a:r>
            <a:r>
              <a:rPr lang="en-US" dirty="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 upon </a:t>
            </a:r>
            <a:r>
              <a:rPr lang="en-US" dirty="0" err="1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demultiplexing</a:t>
            </a:r>
            <a:r>
              <a:rPr lang="en-US" dirty="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.” </a:t>
            </a:r>
          </a:p>
          <a:p>
            <a:pPr algn="just"/>
            <a:endParaRPr lang="en-US" dirty="0">
              <a:solidFill>
                <a:srgbClr val="333333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”Specifically, we considered molecules across </a:t>
            </a:r>
            <a:r>
              <a:rPr lang="en-US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multiplexed samples that contain the same combination of unique molecular identifier, cell barcode, and aligned gene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.”</a:t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94" y="1040526"/>
            <a:ext cx="4492535" cy="539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4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Tool to detect empty drops, correct ambient RNA and barcode swapping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13674" y="6519446"/>
            <a:ext cx="2778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Fleming et al. </a:t>
            </a:r>
            <a:r>
              <a:rPr lang="en-US" sz="1600" i="1" dirty="0" err="1">
                <a:latin typeface="Avenir Book" charset="0"/>
                <a:ea typeface="Avenir Book" charset="0"/>
                <a:cs typeface="Avenir Book" charset="0"/>
              </a:rPr>
              <a:t>bioRxiv</a:t>
            </a:r>
            <a:r>
              <a:rPr lang="en-US" sz="1600" i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(2019)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3399"/>
          <a:stretch/>
        </p:blipFill>
        <p:spPr>
          <a:xfrm>
            <a:off x="241715" y="2502768"/>
            <a:ext cx="6115050" cy="4355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50195"/>
          <a:stretch/>
        </p:blipFill>
        <p:spPr>
          <a:xfrm>
            <a:off x="7615237" y="2613816"/>
            <a:ext cx="4129087" cy="3905630"/>
          </a:xfrm>
          <a:prstGeom prst="rect">
            <a:avLst/>
          </a:prstGeom>
        </p:spPr>
      </p:pic>
      <p:sp>
        <p:nvSpPr>
          <p:cNvPr id="7" name="TextBox 14"/>
          <p:cNvSpPr txBox="1"/>
          <p:nvPr/>
        </p:nvSpPr>
        <p:spPr>
          <a:xfrm>
            <a:off x="1577972" y="2083383"/>
            <a:ext cx="3717096" cy="36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ctr" defTabSz="308074"/>
            <a:r>
              <a:rPr lang="en-US" sz="2000" dirty="0">
                <a:latin typeface="Avenir Book" charset="0"/>
                <a:ea typeface="Avenir Book" charset="0"/>
                <a:cs typeface="Avenir Book" charset="0"/>
                <a:sym typeface="Avenir Heavy"/>
              </a:rPr>
              <a:t>Detecting empty droplets</a:t>
            </a:r>
            <a:endParaRPr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7821232" y="2043009"/>
            <a:ext cx="3717096" cy="669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ctr" defTabSz="308074"/>
            <a:r>
              <a:rPr lang="en-US" sz="2000" dirty="0">
                <a:latin typeface="Avenir Book" charset="0"/>
                <a:ea typeface="Avenir Book" charset="0"/>
                <a:cs typeface="Avenir Book" charset="0"/>
                <a:sym typeface="Avenir Heavy"/>
              </a:rPr>
              <a:t>Correcting ambient RNA </a:t>
            </a:r>
            <a:r>
              <a:rPr lang="en-US" sz="2000">
                <a:latin typeface="Avenir Book" charset="0"/>
                <a:ea typeface="Avenir Book" charset="0"/>
                <a:cs typeface="Avenir Book" charset="0"/>
                <a:sym typeface="Avenir Heavy"/>
              </a:rPr>
              <a:t>and barcode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  <a:sym typeface="Avenir Heavy"/>
              </a:rPr>
              <a:t>swapping</a:t>
            </a:r>
            <a:endParaRPr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4097" y="1088902"/>
            <a:ext cx="94438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800" b="1" dirty="0" err="1">
                <a:solidFill>
                  <a:srgbClr val="131313"/>
                </a:solidFill>
                <a:latin typeface="Avenir Book" charset="0"/>
                <a:ea typeface="Avenir Book" charset="0"/>
                <a:cs typeface="Avenir Book" charset="0"/>
              </a:rPr>
              <a:t>CellBender</a:t>
            </a:r>
            <a:r>
              <a:rPr lang="en-US" sz="2800" b="1" dirty="0">
                <a:solidFill>
                  <a:srgbClr val="131313"/>
                </a:solidFill>
                <a:latin typeface="Avenir Book" charset="0"/>
                <a:ea typeface="Avenir Book" charset="0"/>
                <a:cs typeface="Avenir Book" charset="0"/>
              </a:rPr>
              <a:t> remove ambient background and barcode swapping via deep learning</a:t>
            </a:r>
            <a:endParaRPr lang="en-US" sz="2800" b="1" dirty="0">
              <a:solidFill>
                <a:srgbClr val="131313"/>
              </a:solidFill>
              <a:effectLst/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17302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4ACD20-EA98-614D-9759-8DE952DAF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998" y="1050889"/>
            <a:ext cx="9384404" cy="55777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75DC20-F7E4-8340-A79E-24EC95C553D6}"/>
              </a:ext>
            </a:extLst>
          </p:cNvPr>
          <p:cNvSpPr/>
          <p:nvPr/>
        </p:nvSpPr>
        <p:spPr>
          <a:xfrm>
            <a:off x="7620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 err="1">
                <a:latin typeface="Avenir" panose="02000503020000020003" pitchFamily="2" charset="0"/>
              </a:rPr>
              <a:t>Kiselev</a:t>
            </a:r>
            <a:r>
              <a:rPr lang="en-US" sz="1200" dirty="0">
                <a:latin typeface="Avenir" panose="02000503020000020003" pitchFamily="2" charset="0"/>
              </a:rPr>
              <a:t> C. at </a:t>
            </a:r>
            <a:r>
              <a:rPr lang="en-US" sz="1200" i="1" dirty="0">
                <a:latin typeface="Avenir" panose="02000503020000020003" pitchFamily="2" charset="0"/>
              </a:rPr>
              <a:t>al. </a:t>
            </a:r>
            <a:r>
              <a:rPr lang="en-US" sz="1200" dirty="0">
                <a:latin typeface="Avenir" panose="02000503020000020003" pitchFamily="2" charset="0"/>
              </a:rPr>
              <a:t>(2019) </a:t>
            </a:r>
            <a:r>
              <a:rPr lang="en-US" sz="1200" i="1" dirty="0">
                <a:latin typeface="Avenir" panose="02000503020000020003" pitchFamily="2" charset="0"/>
              </a:rPr>
              <a:t>Nature Reviews Genetics</a:t>
            </a:r>
            <a:r>
              <a:rPr lang="en-US" sz="1200" dirty="0">
                <a:latin typeface="Avenir" panose="02000503020000020003" pitchFamily="2" charset="0"/>
              </a:rPr>
              <a:t>. 20: 273-282.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668685" y="897395"/>
            <a:ext cx="34257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Quality</a:t>
            </a:r>
            <a:r>
              <a:rPr kumimoji="0" lang="en-US" b="1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 control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716465" y="897395"/>
            <a:ext cx="313974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Normalization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852231" y="897395"/>
            <a:ext cx="309530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Feature selection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901371" y="3909112"/>
            <a:ext cx="27799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Dimensional reduction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833255" y="3909112"/>
            <a:ext cx="26466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Cell-cell distances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617298" y="3909112"/>
            <a:ext cx="366030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Unsupervised clustering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881483" y="1322643"/>
            <a:ext cx="2591501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351482" y="2040396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0208205" y="2100264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412803" y="4987747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915887" y="4318610"/>
            <a:ext cx="2452916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73953" y="4298379"/>
            <a:ext cx="2805928" cy="242786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134439" y="4213298"/>
            <a:ext cx="2805928" cy="23967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103770" y="371395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376752" y="440176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451435" y="3640000"/>
            <a:ext cx="9826167" cy="26911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4" name="Todays talk">
            <a:extLst>
              <a:ext uri="{FF2B5EF4-FFF2-40B4-BE49-F238E27FC236}">
                <a16:creationId xmlns:a16="http://schemas.microsoft.com/office/drawing/2014/main" id="{819AD5AC-A658-2741-877C-4B5C472F2E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Determining cell type, state, and function</a:t>
            </a:r>
          </a:p>
        </p:txBody>
      </p:sp>
    </p:spTree>
    <p:extLst>
      <p:ext uri="{BB962C8B-B14F-4D97-AF65-F5344CB8AC3E}">
        <p14:creationId xmlns:p14="http://schemas.microsoft.com/office/powerpoint/2010/main" val="907940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5B4B-6A32-8242-823B-B182784E2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549"/>
            <a:ext cx="10515600" cy="5078414"/>
          </a:xfrm>
        </p:spPr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Why normalize gene expression within a cell? 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cells are sequenced to different depths (technical)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cells of different type have different amounts of mRNA (biological)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there are typically extreme values in distribution of gene expression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more highly expressed genes are more variable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677AE6-FF26-CC46-B998-34F9325D7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116286" cy="3429000"/>
          </a:xfrm>
          <a:prstGeom prst="rect">
            <a:avLst/>
          </a:prstGeom>
        </p:spPr>
      </p:pic>
      <p:sp>
        <p:nvSpPr>
          <p:cNvPr id="6" name="Todays talk">
            <a:extLst>
              <a:ext uri="{FF2B5EF4-FFF2-40B4-BE49-F238E27FC236}">
                <a16:creationId xmlns:a16="http://schemas.microsoft.com/office/drawing/2014/main" id="{819AD5AC-A658-2741-877C-4B5C472F2E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Normalizing gene expression in each cell</a:t>
            </a:r>
          </a:p>
        </p:txBody>
      </p:sp>
    </p:spTree>
    <p:extLst>
      <p:ext uri="{BB962C8B-B14F-4D97-AF65-F5344CB8AC3E}">
        <p14:creationId xmlns:p14="http://schemas.microsoft.com/office/powerpoint/2010/main" val="2709749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5B4B-6A32-8242-823B-B182784E2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549"/>
            <a:ext cx="10515600" cy="5078414"/>
          </a:xfrm>
        </p:spPr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How to normalize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Gene expression measurements for each cell are normalized by the total gene expression or median gene expression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Gene expression values then scaled to sum to 10,000 (typically), and then log-transformed.</a:t>
            </a:r>
          </a:p>
        </p:txBody>
      </p:sp>
      <p:sp>
        <p:nvSpPr>
          <p:cNvPr id="6" name="Todays talk">
            <a:extLst>
              <a:ext uri="{FF2B5EF4-FFF2-40B4-BE49-F238E27FC236}">
                <a16:creationId xmlns:a16="http://schemas.microsoft.com/office/drawing/2014/main" id="{819AD5AC-A658-2741-877C-4B5C472F2E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Normalizing gene expression in each cell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E393A3-C590-3F45-B46D-9D7E5B4F5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613" y="3429000"/>
            <a:ext cx="5116287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677AE6-FF26-CC46-B998-34F9325D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511628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26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Is standard normalization appropriate?</a:t>
            </a:r>
          </a:p>
        </p:txBody>
      </p:sp>
      <p:sp>
        <p:nvSpPr>
          <p:cNvPr id="3" name="1. Introduction and key highlights…"/>
          <p:cNvSpPr txBox="1"/>
          <p:nvPr/>
        </p:nvSpPr>
        <p:spPr>
          <a:xfrm>
            <a:off x="576012" y="835429"/>
            <a:ext cx="11039974" cy="6093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>
            <a:spAutoFit/>
          </a:bodyPr>
          <a:lstStyle/>
          <a:p>
            <a:pPr>
              <a:lnSpc>
                <a:spcPct val="150000"/>
              </a:lnSpc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800" dirty="0"/>
              <a:t>Reassessing the idea that droplet </a:t>
            </a:r>
            <a:r>
              <a:rPr lang="en-US" sz="2800" dirty="0" err="1"/>
              <a:t>scRNA-Seq</a:t>
            </a:r>
            <a:r>
              <a:rPr lang="en-US" sz="2800" dirty="0"/>
              <a:t> is zero-inflated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000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000" dirty="0"/>
              <a:t>“Droplet </a:t>
            </a:r>
            <a:r>
              <a:rPr lang="en-US" sz="2000" dirty="0" err="1"/>
              <a:t>scRNA-seq</a:t>
            </a:r>
            <a:r>
              <a:rPr lang="en-US" sz="2000" dirty="0"/>
              <a:t> is not zero-inflated.” </a:t>
            </a:r>
            <a:r>
              <a:rPr lang="en-US" sz="2000" dirty="0" err="1"/>
              <a:t>Svensson</a:t>
            </a:r>
            <a:r>
              <a:rPr lang="en-US" sz="2000" dirty="0"/>
              <a:t>, Nature Biotechnology (2020)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000" dirty="0"/>
              <a:t>”Feature selection and dimension reduction for single-cell RNA-</a:t>
            </a:r>
            <a:r>
              <a:rPr lang="en-US" sz="2000" dirty="0" err="1"/>
              <a:t>Seq</a:t>
            </a:r>
            <a:r>
              <a:rPr lang="en-US" sz="2000" dirty="0"/>
              <a:t> based on a multinomial model.” Townes et al. Genome Biology (2019)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000" dirty="0"/>
              <a:t>“Normalization and variance stabilization of single-cell RNA-</a:t>
            </a:r>
            <a:r>
              <a:rPr lang="en-US" sz="2000" dirty="0" err="1"/>
              <a:t>seq</a:t>
            </a:r>
            <a:r>
              <a:rPr lang="en-US" sz="2000" dirty="0"/>
              <a:t> data using regularized negative binomial regression.” </a:t>
            </a:r>
            <a:r>
              <a:rPr lang="en-US" sz="2000" dirty="0" err="1"/>
              <a:t>Hafemeister</a:t>
            </a:r>
            <a:r>
              <a:rPr lang="en-US" sz="2000" dirty="0"/>
              <a:t> et al. Genome Biology (2019)</a:t>
            </a:r>
          </a:p>
        </p:txBody>
      </p:sp>
      <p:pic>
        <p:nvPicPr>
          <p:cNvPr id="4" name="Google Shape;373;p48">
            <a:extLst>
              <a:ext uri="{FF2B5EF4-FFF2-40B4-BE49-F238E27FC236}">
                <a16:creationId xmlns:a16="http://schemas.microsoft.com/office/drawing/2014/main" id="{18DFA192-3498-E64F-A020-34C506331A6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12796" b="18958"/>
          <a:stretch/>
        </p:blipFill>
        <p:spPr>
          <a:xfrm>
            <a:off x="2149696" y="1630814"/>
            <a:ext cx="7600716" cy="29056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2C3925-0DCB-E74C-BA49-C202717F473C}"/>
              </a:ext>
            </a:extLst>
          </p:cNvPr>
          <p:cNvSpPr/>
          <p:nvPr/>
        </p:nvSpPr>
        <p:spPr>
          <a:xfrm>
            <a:off x="1757601" y="2437327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Bulk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CAF676-6566-7445-975D-9679AD1B2878}"/>
              </a:ext>
            </a:extLst>
          </p:cNvPr>
          <p:cNvSpPr/>
          <p:nvPr/>
        </p:nvSpPr>
        <p:spPr>
          <a:xfrm>
            <a:off x="5773774" y="2252662"/>
            <a:ext cx="9957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Single </a:t>
            </a:r>
          </a:p>
          <a:p>
            <a:pPr algn="ctr"/>
            <a:r>
              <a:rPr lang="en-US" sz="2400" dirty="0"/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538491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637"/>
            <a:ext cx="12192000" cy="30072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7207" y="4683949"/>
            <a:ext cx="1129758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Georgia" charset="0"/>
              </a:rPr>
              <a:t>Example of how current approaches to normalization and transformation artificially distort differences between zero and nonzero counts. </a:t>
            </a:r>
            <a:r>
              <a:rPr lang="en-US" sz="2000" b="1" dirty="0">
                <a:solidFill>
                  <a:srgbClr val="333333"/>
                </a:solidFill>
                <a:latin typeface="Georgia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Georgia" charset="0"/>
              </a:rPr>
              <a:t> UMI count distribution for gene ENSG00000114391 in the monocytes biological replicates negative control dataset. </a:t>
            </a:r>
            <a:r>
              <a:rPr lang="en-US" sz="2000" b="1" dirty="0">
                <a:solidFill>
                  <a:srgbClr val="333333"/>
                </a:solidFill>
                <a:latin typeface="Georgia" charset="0"/>
              </a:rPr>
              <a:t>b</a:t>
            </a:r>
            <a:r>
              <a:rPr lang="en-US" sz="2000" dirty="0">
                <a:solidFill>
                  <a:srgbClr val="333333"/>
                </a:solidFill>
                <a:latin typeface="Georgia" charset="0"/>
              </a:rPr>
              <a:t> Counts per million (CPM) distribution for the exact same count data. </a:t>
            </a:r>
            <a:r>
              <a:rPr lang="en-US" sz="2000" b="1" dirty="0">
                <a:solidFill>
                  <a:srgbClr val="333333"/>
                </a:solidFill>
                <a:latin typeface="Georgia" charset="0"/>
              </a:rPr>
              <a:t>c</a:t>
            </a:r>
            <a:r>
              <a:rPr lang="en-US" sz="2000" dirty="0">
                <a:solidFill>
                  <a:srgbClr val="333333"/>
                </a:solidFill>
                <a:latin typeface="Georgia" charset="0"/>
              </a:rPr>
              <a:t> Distribution of </a:t>
            </a:r>
            <a:r>
              <a:rPr lang="en-US" sz="2000" i="1" dirty="0">
                <a:solidFill>
                  <a:srgbClr val="333333"/>
                </a:solidFill>
                <a:latin typeface="Georgia" charset="0"/>
              </a:rPr>
              <a:t>log</a:t>
            </a:r>
            <a:r>
              <a:rPr lang="en-US" sz="2000" baseline="-25000" dirty="0">
                <a:solidFill>
                  <a:srgbClr val="333333"/>
                </a:solidFill>
                <a:latin typeface="Georgia" charset="0"/>
              </a:rPr>
              <a:t>2</a:t>
            </a:r>
            <a:r>
              <a:rPr lang="en-US" sz="2000" dirty="0">
                <a:solidFill>
                  <a:srgbClr val="333333"/>
                </a:solidFill>
                <a:latin typeface="Georgia" charset="0"/>
              </a:rPr>
              <a:t>(1+</a:t>
            </a:r>
            <a:r>
              <a:rPr lang="en-US" sz="2000" i="1" dirty="0">
                <a:solidFill>
                  <a:srgbClr val="333333"/>
                </a:solidFill>
                <a:latin typeface="Georgia" charset="0"/>
              </a:rPr>
              <a:t>CPM</a:t>
            </a:r>
            <a:r>
              <a:rPr lang="en-US" sz="2000" dirty="0">
                <a:solidFill>
                  <a:srgbClr val="333333"/>
                </a:solidFill>
                <a:latin typeface="Georgia" charset="0"/>
              </a:rPr>
              <a:t>) values for the exact same count data</a:t>
            </a:r>
          </a:p>
        </p:txBody>
      </p:sp>
      <p:sp>
        <p:nvSpPr>
          <p:cNvPr id="4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Is standard normalization appropriate?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5094" y="6442502"/>
            <a:ext cx="471690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1400" dirty="0"/>
              <a:t>William Townes F. et al. Genome Biology (2019) 20: 295.</a:t>
            </a:r>
          </a:p>
        </p:txBody>
      </p:sp>
    </p:spTree>
    <p:extLst>
      <p:ext uri="{BB962C8B-B14F-4D97-AF65-F5344CB8AC3E}">
        <p14:creationId xmlns:p14="http://schemas.microsoft.com/office/powerpoint/2010/main" val="330349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4ACD20-EA98-614D-9759-8DE952DAF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998" y="1050889"/>
            <a:ext cx="9384404" cy="55777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75DC20-F7E4-8340-A79E-24EC95C553D6}"/>
              </a:ext>
            </a:extLst>
          </p:cNvPr>
          <p:cNvSpPr/>
          <p:nvPr/>
        </p:nvSpPr>
        <p:spPr>
          <a:xfrm>
            <a:off x="7620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 err="1">
                <a:latin typeface="Avenir" panose="02000503020000020003" pitchFamily="2" charset="0"/>
              </a:rPr>
              <a:t>Kiselev</a:t>
            </a:r>
            <a:r>
              <a:rPr lang="en-US" sz="1200" dirty="0">
                <a:latin typeface="Avenir" panose="02000503020000020003" pitchFamily="2" charset="0"/>
              </a:rPr>
              <a:t> C. at </a:t>
            </a:r>
            <a:r>
              <a:rPr lang="en-US" sz="1200" i="1" dirty="0">
                <a:latin typeface="Avenir" panose="02000503020000020003" pitchFamily="2" charset="0"/>
              </a:rPr>
              <a:t>al. </a:t>
            </a:r>
            <a:r>
              <a:rPr lang="en-US" sz="1200" dirty="0">
                <a:latin typeface="Avenir" panose="02000503020000020003" pitchFamily="2" charset="0"/>
              </a:rPr>
              <a:t>(2019) </a:t>
            </a:r>
            <a:r>
              <a:rPr lang="en-US" sz="1200" i="1" dirty="0">
                <a:latin typeface="Avenir" panose="02000503020000020003" pitchFamily="2" charset="0"/>
              </a:rPr>
              <a:t>Nature Reviews Genetics</a:t>
            </a:r>
            <a:r>
              <a:rPr lang="en-US" sz="1200" dirty="0">
                <a:latin typeface="Avenir" panose="02000503020000020003" pitchFamily="2" charset="0"/>
              </a:rPr>
              <a:t>. 20: 273-282.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668685" y="897395"/>
            <a:ext cx="34257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Quality</a:t>
            </a:r>
            <a:r>
              <a:rPr kumimoji="0" lang="en-US" b="1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 control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716465" y="897395"/>
            <a:ext cx="313974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Normalization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852231" y="897395"/>
            <a:ext cx="309530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Feature selection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901371" y="3909112"/>
            <a:ext cx="27799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Dimensional reduction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833255" y="3909112"/>
            <a:ext cx="26466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Cell-cell distances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617298" y="3909112"/>
            <a:ext cx="366030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Unsupervised clustering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0208205" y="2100264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412803" y="4987747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915887" y="4318610"/>
            <a:ext cx="2452916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73953" y="4298379"/>
            <a:ext cx="2805928" cy="242786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134439" y="4213298"/>
            <a:ext cx="2805928" cy="23967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103770" y="371395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376752" y="440176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451435" y="3640000"/>
            <a:ext cx="9826167" cy="26911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4" name="Todays talk">
            <a:extLst>
              <a:ext uri="{FF2B5EF4-FFF2-40B4-BE49-F238E27FC236}">
                <a16:creationId xmlns:a16="http://schemas.microsoft.com/office/drawing/2014/main" id="{819AD5AC-A658-2741-877C-4B5C472F2E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Determining cell type, state, and function</a:t>
            </a:r>
          </a:p>
        </p:txBody>
      </p:sp>
    </p:spTree>
    <p:extLst>
      <p:ext uri="{BB962C8B-B14F-4D97-AF65-F5344CB8AC3E}">
        <p14:creationId xmlns:p14="http://schemas.microsoft.com/office/powerpoint/2010/main" val="1123966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015E8C-755D-1345-BE77-7793F8731C4E}"/>
              </a:ext>
            </a:extLst>
          </p:cNvPr>
          <p:cNvSpPr txBox="1"/>
          <p:nvPr/>
        </p:nvSpPr>
        <p:spPr>
          <a:xfrm>
            <a:off x="1611896" y="1346394"/>
            <a:ext cx="957076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Cells are in ~20,000 dimensional space (one dimension for each gene)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many genes are lowly detected or noisy measurements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variable genes contain the biological signal we are interested in </a:t>
            </a:r>
          </a:p>
        </p:txBody>
      </p:sp>
      <p:sp>
        <p:nvSpPr>
          <p:cNvPr id="6" name="Todays talk">
            <a:extLst>
              <a:ext uri="{FF2B5EF4-FFF2-40B4-BE49-F238E27FC236}">
                <a16:creationId xmlns:a16="http://schemas.microsoft.com/office/drawing/2014/main" id="{7F331981-E8C5-9D4B-81BA-5559A8ADCE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Identify highly variable genes</a:t>
            </a:r>
          </a:p>
        </p:txBody>
      </p:sp>
      <p:grpSp>
        <p:nvGrpSpPr>
          <p:cNvPr id="4" name="Group"/>
          <p:cNvGrpSpPr/>
          <p:nvPr/>
        </p:nvGrpSpPr>
        <p:grpSpPr>
          <a:xfrm>
            <a:off x="4713256" y="2773181"/>
            <a:ext cx="2676894" cy="2687432"/>
            <a:chOff x="0" y="0"/>
            <a:chExt cx="1475989" cy="1728598"/>
          </a:xfrm>
        </p:grpSpPr>
        <p:sp>
          <p:nvSpPr>
            <p:cNvPr id="7" name="Line"/>
            <p:cNvSpPr/>
            <p:nvPr/>
          </p:nvSpPr>
          <p:spPr>
            <a:xfrm flipV="1">
              <a:off x="518555" y="0"/>
              <a:ext cx="1" cy="1185400"/>
            </a:xfrm>
            <a:prstGeom prst="line">
              <a:avLst/>
            </a:prstGeom>
            <a:noFill/>
            <a:ln w="50800" cap="flat">
              <a:solidFill>
                <a:srgbClr val="A7A7A7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" name="Line"/>
            <p:cNvSpPr/>
            <p:nvPr/>
          </p:nvSpPr>
          <p:spPr>
            <a:xfrm flipV="1">
              <a:off x="0" y="1184907"/>
              <a:ext cx="543692" cy="543692"/>
            </a:xfrm>
            <a:prstGeom prst="line">
              <a:avLst/>
            </a:prstGeom>
            <a:noFill/>
            <a:ln w="50800" cap="flat">
              <a:solidFill>
                <a:srgbClr val="A7A7A7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Line"/>
            <p:cNvSpPr/>
            <p:nvPr/>
          </p:nvSpPr>
          <p:spPr>
            <a:xfrm>
              <a:off x="509450" y="1195315"/>
              <a:ext cx="966540" cy="1"/>
            </a:xfrm>
            <a:prstGeom prst="line">
              <a:avLst/>
            </a:prstGeom>
            <a:noFill/>
            <a:ln w="50800" cap="flat">
              <a:solidFill>
                <a:srgbClr val="A7A7A7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376" y="3630771"/>
            <a:ext cx="595734" cy="627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30" y="2813910"/>
            <a:ext cx="595734" cy="627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401" y="3066591"/>
            <a:ext cx="595734" cy="627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821" y="4821297"/>
            <a:ext cx="595734" cy="627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754" y="2982996"/>
            <a:ext cx="595734" cy="627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r="13543" b="16023"/>
          <a:stretch>
            <a:fillRect/>
          </a:stretch>
        </p:blipFill>
        <p:spPr>
          <a:xfrm>
            <a:off x="4338571" y="4243577"/>
            <a:ext cx="515050" cy="526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age" descr="Image"/>
          <p:cNvPicPr>
            <a:picLocks noChangeAspect="1"/>
          </p:cNvPicPr>
          <p:nvPr/>
        </p:nvPicPr>
        <p:blipFill>
          <a:blip r:embed="rId2"/>
          <a:srcRect r="13543" b="16023"/>
          <a:stretch>
            <a:fillRect/>
          </a:stretch>
        </p:blipFill>
        <p:spPr>
          <a:xfrm>
            <a:off x="6428143" y="3731249"/>
            <a:ext cx="515050" cy="526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age" descr="Image"/>
          <p:cNvPicPr>
            <a:picLocks noChangeAspect="1"/>
          </p:cNvPicPr>
          <p:nvPr/>
        </p:nvPicPr>
        <p:blipFill>
          <a:blip r:embed="rId2"/>
          <a:srcRect t="17850" r="13543" b="16023"/>
          <a:stretch>
            <a:fillRect/>
          </a:stretch>
        </p:blipFill>
        <p:spPr>
          <a:xfrm>
            <a:off x="5647082" y="5391964"/>
            <a:ext cx="515051" cy="414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" descr="Image"/>
          <p:cNvPicPr>
            <a:picLocks noChangeAspect="1"/>
          </p:cNvPicPr>
          <p:nvPr/>
        </p:nvPicPr>
        <p:blipFill>
          <a:blip r:embed="rId2"/>
          <a:srcRect t="17850" r="13543" b="16023"/>
          <a:stretch>
            <a:fillRect/>
          </a:stretch>
        </p:blipFill>
        <p:spPr>
          <a:xfrm>
            <a:off x="5573594" y="4845905"/>
            <a:ext cx="515050" cy="414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" descr="Image"/>
          <p:cNvPicPr>
            <a:picLocks noChangeAspect="1"/>
          </p:cNvPicPr>
          <p:nvPr/>
        </p:nvPicPr>
        <p:blipFill>
          <a:blip r:embed="rId2"/>
          <a:srcRect t="17850" r="13543" b="16023"/>
          <a:stretch>
            <a:fillRect/>
          </a:stretch>
        </p:blipFill>
        <p:spPr>
          <a:xfrm>
            <a:off x="5058544" y="5283803"/>
            <a:ext cx="515050" cy="4146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20768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DE7DC89-A01D-BE45-BFFC-8641B51AC81C}"/>
              </a:ext>
            </a:extLst>
          </p:cNvPr>
          <p:cNvGrpSpPr/>
          <p:nvPr/>
        </p:nvGrpSpPr>
        <p:grpSpPr>
          <a:xfrm>
            <a:off x="2670740" y="940395"/>
            <a:ext cx="7256335" cy="4447387"/>
            <a:chOff x="1146740" y="1060314"/>
            <a:chExt cx="7256335" cy="44473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8194E8-8712-1F48-B5DF-236B005D3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4993" y="1060314"/>
              <a:ext cx="7198082" cy="444738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BFF164-D62A-6143-94AF-BB8AD3E5B3AC}"/>
                </a:ext>
              </a:extLst>
            </p:cNvPr>
            <p:cNvSpPr/>
            <p:nvPr/>
          </p:nvSpPr>
          <p:spPr>
            <a:xfrm>
              <a:off x="3731596" y="5036214"/>
              <a:ext cx="241203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Avenir Book" charset="0"/>
                  <a:ea typeface="Avenir Book" charset="0"/>
                  <a:cs typeface="Avenir Book" charset="0"/>
                </a:rPr>
                <a:t>Mean counts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178C220-9DAC-E24B-9B3F-C33CB4B97857}"/>
                </a:ext>
              </a:extLst>
            </p:cNvPr>
            <p:cNvSpPr/>
            <p:nvPr/>
          </p:nvSpPr>
          <p:spPr>
            <a:xfrm rot="16200000">
              <a:off x="571776" y="2846679"/>
              <a:ext cx="155003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Avenir Book" charset="0"/>
                  <a:ea typeface="Avenir Book" charset="0"/>
                  <a:cs typeface="Avenir Book" charset="0"/>
                </a:rPr>
                <a:t>CV (counts)</a:t>
              </a:r>
            </a:p>
          </p:txBody>
        </p:sp>
      </p:grpSp>
      <p:sp>
        <p:nvSpPr>
          <p:cNvPr id="8" name="Todays talk">
            <a:extLst>
              <a:ext uri="{FF2B5EF4-FFF2-40B4-BE49-F238E27FC236}">
                <a16:creationId xmlns:a16="http://schemas.microsoft.com/office/drawing/2014/main" id="{7F331981-E8C5-9D4B-81BA-5559A8ADCE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Identify highly variable genes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2609742" y="5751253"/>
            <a:ext cx="77037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Find genes (features) that are outliers in a plot of mean of gene expression vs variance of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1290912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4ACD20-EA98-614D-9759-8DE952DAF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998" y="1050889"/>
            <a:ext cx="9384404" cy="55777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75DC20-F7E4-8340-A79E-24EC95C553D6}"/>
              </a:ext>
            </a:extLst>
          </p:cNvPr>
          <p:cNvSpPr/>
          <p:nvPr/>
        </p:nvSpPr>
        <p:spPr>
          <a:xfrm>
            <a:off x="7620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 err="1">
                <a:latin typeface="Avenir" panose="02000503020000020003" pitchFamily="2" charset="0"/>
              </a:rPr>
              <a:t>Kiselev</a:t>
            </a:r>
            <a:r>
              <a:rPr lang="en-US" sz="1200" dirty="0">
                <a:latin typeface="Avenir" panose="02000503020000020003" pitchFamily="2" charset="0"/>
              </a:rPr>
              <a:t> C. at </a:t>
            </a:r>
            <a:r>
              <a:rPr lang="en-US" sz="1200" i="1" dirty="0">
                <a:latin typeface="Avenir" panose="02000503020000020003" pitchFamily="2" charset="0"/>
              </a:rPr>
              <a:t>al. </a:t>
            </a:r>
            <a:r>
              <a:rPr lang="en-US" sz="1200" dirty="0">
                <a:latin typeface="Avenir" panose="02000503020000020003" pitchFamily="2" charset="0"/>
              </a:rPr>
              <a:t>(2019) </a:t>
            </a:r>
            <a:r>
              <a:rPr lang="en-US" sz="1200" i="1" dirty="0">
                <a:latin typeface="Avenir" panose="02000503020000020003" pitchFamily="2" charset="0"/>
              </a:rPr>
              <a:t>Nature Reviews Genetics</a:t>
            </a:r>
            <a:r>
              <a:rPr lang="en-US" sz="1200" dirty="0">
                <a:latin typeface="Avenir" panose="02000503020000020003" pitchFamily="2" charset="0"/>
              </a:rPr>
              <a:t>. 20: 273-282.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668685" y="897395"/>
            <a:ext cx="34257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Quality</a:t>
            </a:r>
            <a:r>
              <a:rPr kumimoji="0" lang="en-US" b="1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 control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716465" y="897395"/>
            <a:ext cx="313974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Normalization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852231" y="897395"/>
            <a:ext cx="309530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Feature selection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901371" y="3909112"/>
            <a:ext cx="27799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Dimensional reduction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833255" y="3909112"/>
            <a:ext cx="26466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Cell-cell distances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617298" y="3909112"/>
            <a:ext cx="366030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Unsupervised clustering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681326" y="1266728"/>
            <a:ext cx="2590331" cy="23732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881483" y="1322643"/>
            <a:ext cx="2591501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253502" y="1930915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351482" y="2040396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0208205" y="2100264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412803" y="4987747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915887" y="4318610"/>
            <a:ext cx="2452916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73953" y="4298379"/>
            <a:ext cx="2805928" cy="242786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134439" y="4213298"/>
            <a:ext cx="2805928" cy="23967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103770" y="371395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376752" y="440176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451435" y="3640000"/>
            <a:ext cx="9826167" cy="26911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4" name="Todays talk">
            <a:extLst>
              <a:ext uri="{FF2B5EF4-FFF2-40B4-BE49-F238E27FC236}">
                <a16:creationId xmlns:a16="http://schemas.microsoft.com/office/drawing/2014/main" id="{819AD5AC-A658-2741-877C-4B5C472F2E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Determining cell type, state, and function</a:t>
            </a:r>
          </a:p>
        </p:txBody>
      </p:sp>
    </p:spTree>
    <p:extLst>
      <p:ext uri="{BB962C8B-B14F-4D97-AF65-F5344CB8AC3E}">
        <p14:creationId xmlns:p14="http://schemas.microsoft.com/office/powerpoint/2010/main" val="45266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00AB13-8E73-7D4B-8A1B-2F5B55760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985" y="2691567"/>
            <a:ext cx="3712307" cy="3712307"/>
          </a:xfrm>
          <a:prstGeom prst="rect">
            <a:avLst/>
          </a:prstGeom>
        </p:spPr>
      </p:pic>
      <p:sp>
        <p:nvSpPr>
          <p:cNvPr id="7" name="Todays talk">
            <a:extLst>
              <a:ext uri="{FF2B5EF4-FFF2-40B4-BE49-F238E27FC236}">
                <a16:creationId xmlns:a16="http://schemas.microsoft.com/office/drawing/2014/main" id="{7F331981-E8C5-9D4B-81BA-5559A8ADCE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Calculating gene signatures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15E8C-755D-1345-BE77-7793F8731C4E}"/>
              </a:ext>
            </a:extLst>
          </p:cNvPr>
          <p:cNvSpPr txBox="1"/>
          <p:nvPr/>
        </p:nvSpPr>
        <p:spPr>
          <a:xfrm>
            <a:off x="1611896" y="1346394"/>
            <a:ext cx="95707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Relying on capturing a specific gene is not robust, but relying on a set of genes (signature) is much more stable!</a:t>
            </a:r>
          </a:p>
        </p:txBody>
      </p:sp>
    </p:spTree>
    <p:extLst>
      <p:ext uri="{BB962C8B-B14F-4D97-AF65-F5344CB8AC3E}">
        <p14:creationId xmlns:p14="http://schemas.microsoft.com/office/powerpoint/2010/main" val="1459092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825D55-CFEC-D044-AA1F-BFB2A43CA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4" t="29334" b="12650"/>
          <a:stretch/>
        </p:blipFill>
        <p:spPr>
          <a:xfrm>
            <a:off x="0" y="2871183"/>
            <a:ext cx="11457482" cy="3978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EA4C3-9449-6540-933E-89461C438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16" y="727963"/>
            <a:ext cx="2494122" cy="2544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315375-97E9-FF41-9889-39AD56CEE65C}"/>
              </a:ext>
            </a:extLst>
          </p:cNvPr>
          <p:cNvSpPr txBox="1"/>
          <p:nvPr/>
        </p:nvSpPr>
        <p:spPr>
          <a:xfrm>
            <a:off x="6413032" y="2471072"/>
            <a:ext cx="3501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variability </a:t>
            </a:r>
            <a:r>
              <a:rPr lang="en-US" sz="2000">
                <a:latin typeface="Avenir Book" charset="0"/>
                <a:ea typeface="Avenir Book" charset="0"/>
                <a:cs typeface="Avenir Book" charset="0"/>
              </a:rPr>
              <a:t>of individual genes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odays talk">
            <a:extLst>
              <a:ext uri="{FF2B5EF4-FFF2-40B4-BE49-F238E27FC236}">
                <a16:creationId xmlns:a16="http://schemas.microsoft.com/office/drawing/2014/main" id="{7F331981-E8C5-9D4B-81BA-5559A8ADCE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Gene signature example: cell cycle markers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15375-97E9-FF41-9889-39AD56CEE65C}"/>
              </a:ext>
            </a:extLst>
          </p:cNvPr>
          <p:cNvSpPr txBox="1"/>
          <p:nvPr/>
        </p:nvSpPr>
        <p:spPr>
          <a:xfrm rot="16200000">
            <a:off x="10871773" y="3669687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venir Book" charset="0"/>
                <a:ea typeface="Avenir Book" charset="0"/>
                <a:cs typeface="Avenir Book" charset="0"/>
              </a:rPr>
              <a:t>cell cycle genes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11122888" y="2901381"/>
            <a:ext cx="539646" cy="19591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1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EF19B-8786-0F44-B171-F77528F11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5999"/>
            <a:ext cx="1187221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Seurat object is used for to store 10x data and perform analysis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Count matrices for different assays are stored (gene expression, protein expression, chromatin accessibility,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etc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…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lvl="1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Counts are stored as: counts (raw), data (normalized), scaled data (centered and scaled) in sparse matrices when possible</a:t>
            </a:r>
          </a:p>
          <a:p>
            <a:pPr lvl="1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Metadata describes individual cells and genes</a:t>
            </a:r>
          </a:p>
          <a:p>
            <a:pPr lvl="1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Functions for analysis (quality control, normalization, feature selection, dimensional reduction, cell-cell distances, unsupervised clustering)</a:t>
            </a: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Interacting with Seurat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299341" y="5992297"/>
            <a:ext cx="56531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  <a:hlinkClick r:id="rId2"/>
              </a:rPr>
              <a:t>https://github.com/satijalab/seurat/wiki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  <a:hlinkClick r:id="rId3"/>
              </a:rPr>
              <a:t>https://satijalab.org/seurat/essential_commands.html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00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2377136"/>
            <a:ext cx="436880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4333871"/>
            <a:ext cx="65913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801401"/>
            <a:ext cx="4737100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6125506"/>
            <a:ext cx="9855200" cy="685800"/>
          </a:xfrm>
          <a:prstGeom prst="rect">
            <a:avLst/>
          </a:prstGeom>
        </p:spPr>
      </p:pic>
      <p:sp>
        <p:nvSpPr>
          <p:cNvPr id="9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Interacting with Seurat objects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98621" y="1109951"/>
            <a:ext cx="2016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Seurat object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598621" y="2850544"/>
            <a:ext cx="5254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Accessing count slot from RNA assay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500228" y="4898646"/>
            <a:ext cx="3507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Accessing cell metadata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500228" y="6128385"/>
            <a:ext cx="3650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Running analysis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47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0CAA8-B6F5-324B-90F9-45E0297DB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82036"/>
            <a:ext cx="10972800" cy="64163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gcdata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CreateSeuratObject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(counts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celseq.data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8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Loading data into a Seurat object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908499" y="1888761"/>
            <a:ext cx="0" cy="94438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893637" y="2967335"/>
            <a:ext cx="2029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counts matrix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t="1955"/>
          <a:stretch/>
        </p:blipFill>
        <p:spPr>
          <a:xfrm>
            <a:off x="7946349" y="3429000"/>
            <a:ext cx="3924300" cy="26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1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parseMatric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94" t="8287" r="-7894"/>
          <a:stretch/>
        </p:blipFill>
        <p:spPr>
          <a:xfrm>
            <a:off x="1532020" y="1747405"/>
            <a:ext cx="8229600" cy="4202168"/>
          </a:xfrm>
        </p:spPr>
      </p:pic>
      <p:sp>
        <p:nvSpPr>
          <p:cNvPr id="5" name="TextBox 4"/>
          <p:cNvSpPr txBox="1"/>
          <p:nvPr/>
        </p:nvSpPr>
        <p:spPr>
          <a:xfrm>
            <a:off x="2359944" y="6117938"/>
            <a:ext cx="2909123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b="1">
                <a:solidFill>
                  <a:srgbClr val="1D63B3"/>
                </a:solidFill>
                <a:latin typeface="Avenir Book" charset="0"/>
                <a:ea typeface="Avenir Book" charset="0"/>
                <a:cs typeface="Avenir Book" charset="0"/>
              </a:rPr>
              <a:t>Dense matrices</a:t>
            </a:r>
            <a:endParaRPr lang="en-US" sz="2400" b="1" dirty="0">
              <a:solidFill>
                <a:srgbClr val="1D63B3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638FC-07D7-334D-BA13-57AD075D40E6}"/>
              </a:ext>
            </a:extLst>
          </p:cNvPr>
          <p:cNvSpPr txBox="1"/>
          <p:nvPr/>
        </p:nvSpPr>
        <p:spPr>
          <a:xfrm>
            <a:off x="3422412" y="2231485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cells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0E9D9-25DC-F54C-B183-5A5D1CDD3E07}"/>
              </a:ext>
            </a:extLst>
          </p:cNvPr>
          <p:cNvSpPr txBox="1"/>
          <p:nvPr/>
        </p:nvSpPr>
        <p:spPr>
          <a:xfrm rot="5400000">
            <a:off x="5356054" y="4126770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genes</a:t>
            </a:r>
          </a:p>
        </p:txBody>
      </p:sp>
      <p:sp>
        <p:nvSpPr>
          <p:cNvPr id="9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Storing counts data in dense vs sparse format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49277" y="6117937"/>
            <a:ext cx="2909123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1D63B3"/>
                </a:solidFill>
                <a:latin typeface="Avenir Book" charset="0"/>
                <a:ea typeface="Avenir Book" charset="0"/>
                <a:cs typeface="Avenir Book" charset="0"/>
              </a:rPr>
              <a:t>Sparse matrices</a:t>
            </a:r>
          </a:p>
        </p:txBody>
      </p:sp>
    </p:spTree>
    <p:extLst>
      <p:ext uri="{BB962C8B-B14F-4D97-AF65-F5344CB8AC3E}">
        <p14:creationId xmlns:p14="http://schemas.microsoft.com/office/powerpoint/2010/main" val="1813298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3613AE8-BE63-B54C-A450-E539C525A426}"/>
              </a:ext>
            </a:extLst>
          </p:cNvPr>
          <p:cNvGrpSpPr/>
          <p:nvPr/>
        </p:nvGrpSpPr>
        <p:grpSpPr>
          <a:xfrm>
            <a:off x="4760679" y="1492988"/>
            <a:ext cx="5640968" cy="4312727"/>
            <a:chOff x="4265525" y="2641400"/>
            <a:chExt cx="3795901" cy="2908681"/>
          </a:xfrm>
        </p:grpSpPr>
        <p:pic>
          <p:nvPicPr>
            <p:cNvPr id="6" name="Google Shape;375;p57">
              <a:extLst>
                <a:ext uri="{FF2B5EF4-FFF2-40B4-BE49-F238E27FC236}">
                  <a16:creationId xmlns:a16="http://schemas.microsoft.com/office/drawing/2014/main" id="{DDDFB1CD-C488-0D45-841C-41AE8396741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854" t="10989" r="3684" b="7102"/>
            <a:stretch/>
          </p:blipFill>
          <p:spPr>
            <a:xfrm>
              <a:off x="4529213" y="2641400"/>
              <a:ext cx="3532213" cy="290868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8" name="Google Shape;377;p57">
              <a:extLst>
                <a:ext uri="{FF2B5EF4-FFF2-40B4-BE49-F238E27FC236}">
                  <a16:creationId xmlns:a16="http://schemas.microsoft.com/office/drawing/2014/main" id="{C00B35FB-48B3-014B-953C-10DFD1B7DC50}"/>
                </a:ext>
              </a:extLst>
            </p:cNvPr>
            <p:cNvSpPr txBox="1"/>
            <p:nvPr/>
          </p:nvSpPr>
          <p:spPr>
            <a:xfrm rot="16200000">
              <a:off x="3823625" y="3633875"/>
              <a:ext cx="12123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" sz="1000" dirty="0"/>
                <a:t>Complexity</a:t>
              </a:r>
              <a:endParaRPr sz="10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191936-A1AA-1945-8CFB-B3EF35257BAF}"/>
                </a:ext>
              </a:extLst>
            </p:cNvPr>
            <p:cNvGrpSpPr/>
            <p:nvPr/>
          </p:nvGrpSpPr>
          <p:grpSpPr>
            <a:xfrm>
              <a:off x="4314361" y="2641400"/>
              <a:ext cx="3747064" cy="2748200"/>
              <a:chOff x="4314361" y="2641400"/>
              <a:chExt cx="3747064" cy="2748200"/>
            </a:xfrm>
          </p:grpSpPr>
          <p:sp>
            <p:nvSpPr>
              <p:cNvPr id="7" name="Google Shape;376;p57">
                <a:extLst>
                  <a:ext uri="{FF2B5EF4-FFF2-40B4-BE49-F238E27FC236}">
                    <a16:creationId xmlns:a16="http://schemas.microsoft.com/office/drawing/2014/main" id="{AE9CCCA9-ACF4-5A43-A19C-14C3D870D1A2}"/>
                  </a:ext>
                </a:extLst>
              </p:cNvPr>
              <p:cNvSpPr/>
              <p:nvPr/>
            </p:nvSpPr>
            <p:spPr>
              <a:xfrm>
                <a:off x="4314361" y="3327375"/>
                <a:ext cx="166017" cy="13032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9" name="Google Shape;378;p57">
                <a:extLst>
                  <a:ext uri="{FF2B5EF4-FFF2-40B4-BE49-F238E27FC236}">
                    <a16:creationId xmlns:a16="http://schemas.microsoft.com/office/drawing/2014/main" id="{1E0F92A8-1620-8E49-817F-D175733ED46E}"/>
                  </a:ext>
                </a:extLst>
              </p:cNvPr>
              <p:cNvSpPr/>
              <p:nvPr/>
            </p:nvSpPr>
            <p:spPr>
              <a:xfrm>
                <a:off x="4691000" y="4279300"/>
                <a:ext cx="600600" cy="1110300"/>
              </a:xfrm>
              <a:prstGeom prst="ellipse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10" name="Google Shape;379;p57">
                <a:extLst>
                  <a:ext uri="{FF2B5EF4-FFF2-40B4-BE49-F238E27FC236}">
                    <a16:creationId xmlns:a16="http://schemas.microsoft.com/office/drawing/2014/main" id="{7D326E32-C92F-B842-B20A-9127279F087E}"/>
                  </a:ext>
                </a:extLst>
              </p:cNvPr>
              <p:cNvSpPr/>
              <p:nvPr/>
            </p:nvSpPr>
            <p:spPr>
              <a:xfrm>
                <a:off x="7460825" y="2641400"/>
                <a:ext cx="600600" cy="1110300"/>
              </a:xfrm>
              <a:prstGeom prst="ellipse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758554B-8790-E74F-89D2-3A199169BF6D}"/>
              </a:ext>
            </a:extLst>
          </p:cNvPr>
          <p:cNvSpPr/>
          <p:nvPr/>
        </p:nvSpPr>
        <p:spPr>
          <a:xfrm>
            <a:off x="7461289" y="5814436"/>
            <a:ext cx="72006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Cell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5F7BF-3186-4A49-B3F2-01B4AECB9B1E}"/>
              </a:ext>
            </a:extLst>
          </p:cNvPr>
          <p:cNvSpPr/>
          <p:nvPr/>
        </p:nvSpPr>
        <p:spPr>
          <a:xfrm rot="16200000">
            <a:off x="3907303" y="3198168"/>
            <a:ext cx="175400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Complexity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121AE6-3A89-E74D-A3A5-4436AF24020B}"/>
              </a:ext>
            </a:extLst>
          </p:cNvPr>
          <p:cNvSpPr/>
          <p:nvPr/>
        </p:nvSpPr>
        <p:spPr>
          <a:xfrm>
            <a:off x="5357904" y="982780"/>
            <a:ext cx="483837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>
                <a:latin typeface="Avenir Book" charset="0"/>
                <a:ea typeface="Avenir Book" charset="0"/>
                <a:cs typeface="Avenir Book" charset="0"/>
              </a:rPr>
              <a:t>Genes detected </a:t>
            </a: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per cell (ordered)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1754826" y="2905854"/>
            <a:ext cx="27007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Complexity = 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Number of genes detected in a cell</a:t>
            </a:r>
          </a:p>
        </p:txBody>
      </p:sp>
      <p:sp>
        <p:nvSpPr>
          <p:cNvPr id="14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There are many quality control filters for genes and cells</a:t>
            </a:r>
          </a:p>
        </p:txBody>
      </p:sp>
    </p:spTree>
    <p:extLst>
      <p:ext uri="{BB962C8B-B14F-4D97-AF65-F5344CB8AC3E}">
        <p14:creationId xmlns:p14="http://schemas.microsoft.com/office/powerpoint/2010/main" val="659579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AF431-162C-BA40-9BD3-505FA78A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924"/>
            <a:ext cx="10515600" cy="982512"/>
          </a:xfrm>
        </p:spPr>
        <p:txBody>
          <a:bodyPr/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We filter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cells based on technical or biological parameters.</a:t>
            </a:r>
          </a:p>
        </p:txBody>
      </p:sp>
      <p:sp>
        <p:nvSpPr>
          <p:cNvPr id="6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There are many quality control filters for genes and cells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5503514" y="2010694"/>
            <a:ext cx="1601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# genes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detected in a cell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05" y="3085011"/>
            <a:ext cx="6288315" cy="3772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3085909" y="2010694"/>
            <a:ext cx="2202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# reads </a:t>
            </a:r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or UMIs detected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in a cell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7053352" y="2010693"/>
            <a:ext cx="1881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%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mito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expression in a cell</a:t>
            </a:r>
          </a:p>
        </p:txBody>
      </p:sp>
    </p:spTree>
    <p:extLst>
      <p:ext uri="{BB962C8B-B14F-4D97-AF65-F5344CB8AC3E}">
        <p14:creationId xmlns:p14="http://schemas.microsoft.com/office/powerpoint/2010/main" val="392330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10386</TotalTime>
  <Words>1518</Words>
  <Application>Microsoft Macintosh PowerPoint</Application>
  <PresentationFormat>Widescreen</PresentationFormat>
  <Paragraphs>237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Avenir</vt:lpstr>
      <vt:lpstr>Avenir Book</vt:lpstr>
      <vt:lpstr>Calibri</vt:lpstr>
      <vt:lpstr>Calibri Light</vt:lpstr>
      <vt:lpstr>Courier New</vt:lpstr>
      <vt:lpstr>Georgia</vt:lpstr>
      <vt:lpstr>Gill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wrangling for scRNAseq data</dc:title>
  <dc:creator>Microsoft Office User</dc:creator>
  <cp:lastModifiedBy>Jacques  SERIZAY</cp:lastModifiedBy>
  <cp:revision>82</cp:revision>
  <dcterms:created xsi:type="dcterms:W3CDTF">2019-02-18T00:05:57Z</dcterms:created>
  <dcterms:modified xsi:type="dcterms:W3CDTF">2024-10-29T23:00:58Z</dcterms:modified>
</cp:coreProperties>
</file>